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1473" r:id="rId3"/>
    <p:sldId id="1482" r:id="rId4"/>
    <p:sldId id="1481" r:id="rId5"/>
    <p:sldId id="1474" r:id="rId6"/>
    <p:sldId id="1475" r:id="rId7"/>
    <p:sldId id="1476" r:id="rId8"/>
    <p:sldId id="1477" r:id="rId9"/>
    <p:sldId id="1478" r:id="rId10"/>
    <p:sldId id="1479" r:id="rId11"/>
    <p:sldId id="256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85" r:id="rId24"/>
    <p:sldId id="269" r:id="rId25"/>
    <p:sldId id="277" r:id="rId26"/>
    <p:sldId id="278" r:id="rId27"/>
    <p:sldId id="275" r:id="rId28"/>
    <p:sldId id="279" r:id="rId29"/>
    <p:sldId id="276" r:id="rId30"/>
    <p:sldId id="280" r:id="rId31"/>
    <p:sldId id="271" r:id="rId32"/>
    <p:sldId id="270" r:id="rId33"/>
    <p:sldId id="281" r:id="rId34"/>
    <p:sldId id="282" r:id="rId35"/>
    <p:sldId id="283" r:id="rId36"/>
    <p:sldId id="284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A564-B79F-4919-AF43-02551D2B5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807A1B-1C1C-4BC4-A45B-6D3BDA9C6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8C3208-EF66-4241-8C13-BF0193B1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1276-0054-4FB1-B27D-C8596EF48D0B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F0CD47-5DF2-4C72-B209-6B5A01231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6A2B19-C8F0-4BDE-94E5-60D05DB9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2245-12B9-4E00-A26E-4571C8AD7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68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15C1F-80BA-44CD-8C8E-0C29EA2C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D64E62-58AE-4BB7-AAE3-148598441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650F74-97F5-4C5C-918B-1C8268EA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1276-0054-4FB1-B27D-C8596EF48D0B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8F7CE9-9A53-4953-8C22-7D6DFA2A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CF3594-8C0F-4B2F-9307-006FC346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2245-12B9-4E00-A26E-4571C8AD7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93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1DA2D59-0781-4D2F-8B45-7351C8685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BCC9EF-87F4-467A-9648-5F6B2FBC4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A48278-D652-411E-AEBC-0B3778D0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1276-0054-4FB1-B27D-C8596EF48D0B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47708D-EA86-499A-BB0F-3D56E03F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9E254D-AE36-48C1-A4F1-EB6B3976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2245-12B9-4E00-A26E-4571C8AD7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2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23B1F-0F7B-454A-AF68-DB41C957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D60F2B-3306-4346-99E0-5B8F87FCF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14CFAC-05CA-4C84-B834-77A36033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1276-0054-4FB1-B27D-C8596EF48D0B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0F4F3E-B010-45FC-9F85-9451CEE1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E84E07-083F-40B1-9A11-71CC5F99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2245-12B9-4E00-A26E-4571C8AD7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8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42572-C863-4E9B-95F7-02FD5457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C855EF-0715-4162-8474-FF76D0586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5DAF2F-B7BC-4362-BA04-D6900C34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1276-0054-4FB1-B27D-C8596EF48D0B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FB34EA-294C-4542-8F81-1D77FB3B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C71E0A-260A-41AC-9B41-A482F40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2245-12B9-4E00-A26E-4571C8AD7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35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203BDA-D911-484F-9C02-97D9F7E1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85784-4F02-4585-B53E-A48543281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BE298D-889D-4EDB-AB23-2DDE6DF0C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93FEF9-4DA4-46EE-9046-455A8FA7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1276-0054-4FB1-B27D-C8596EF48D0B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939EC0-DBDC-4E0E-9EE5-1F2D7CAD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D63CA0-5F13-45DE-BB21-29FED457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2245-12B9-4E00-A26E-4571C8AD7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74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7271C-238E-4267-AD64-D13D2766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83CD00-18A2-42FB-848E-350C6EE69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31B62B-C162-4771-9FAF-61CF24E4B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D37FFC-08A8-428A-BAB1-34862F584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207F838-3CC5-46AB-9136-77E227FE6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EE8483-EF6A-4195-B161-F7F85530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1276-0054-4FB1-B27D-C8596EF48D0B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28CC37-72D6-4F80-B55E-192B5479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E28924-266A-4055-BCB7-9BC74671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2245-12B9-4E00-A26E-4571C8AD7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55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ED12A-E359-44DB-83B7-9EDF1FAE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AA9FA2-98CB-4CA9-9EDC-36D20E3D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1276-0054-4FB1-B27D-C8596EF48D0B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54267-BF16-4FE8-8AA8-90A37095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16E9F0-3442-45B7-A1D8-7F166676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2245-12B9-4E00-A26E-4571C8AD7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56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E4BD7F-B12F-4AA9-91B9-85C422C0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1276-0054-4FB1-B27D-C8596EF48D0B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34FC6F-B0AC-4633-8231-66589B0F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407453-85AF-42FE-BB90-411D0385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2245-12B9-4E00-A26E-4571C8AD7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62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F6DE9C-29FB-4719-8B35-C311B31E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D5F89E-FBF3-4136-A503-BEC49229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D49742-CCBD-480F-BF3D-083639663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1ADA9A-86AA-42E5-A88E-E2A36BAE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1276-0054-4FB1-B27D-C8596EF48D0B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92B058-E1E2-4B01-8DD0-B87643EF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8482A9-A10A-4F31-BF05-C8AA268B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2245-12B9-4E00-A26E-4571C8AD7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3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7BF05C-AAA3-4AC4-ABB6-EA1E5977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6EB1B7-36D9-472B-AE14-968E39238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2200C5-9330-4F48-A5F1-54ED39403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C8B17C-22DD-4AF5-83EC-215F3392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1276-0054-4FB1-B27D-C8596EF48D0B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EF116D-D86D-44F6-8324-8C4CBBD99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8E5DD9-2721-4FB7-8288-C007BC53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2245-12B9-4E00-A26E-4571C8AD7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34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A4BECD2-2A8F-47CB-B929-A2FDF717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0CA5DC-EB00-4844-BC85-145AC174E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4FA14F-88E3-4E99-973D-8E765F50D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1276-0054-4FB1-B27D-C8596EF48D0B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F910-00F6-43CC-95F1-7D7E0B445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030CE-6357-4638-A11E-C6FF8BD1C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A2245-12B9-4E00-A26E-4571C8AD7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98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69859-EB96-4671-B530-1750D8058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609" y="1022403"/>
            <a:ext cx="9472781" cy="4349730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 I</a:t>
            </a:r>
            <a:b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L’assurance qualité interne : un trajet pour chaque institution et un objectif commun pour l’enseignement supérieur</a:t>
            </a:r>
            <a:b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besoin de dynamisation et de réseautage des CpQ</a:t>
            </a:r>
          </a:p>
        </p:txBody>
      </p:sp>
    </p:spTree>
    <p:extLst>
      <p:ext uri="{BB962C8B-B14F-4D97-AF65-F5344CB8AC3E}">
        <p14:creationId xmlns:p14="http://schemas.microsoft.com/office/powerpoint/2010/main" val="211703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1EAE6-E641-9647-8EAD-955E7E01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171" y="443346"/>
            <a:ext cx="9350107" cy="1009767"/>
          </a:xfrm>
        </p:spPr>
        <p:txBody>
          <a:bodyPr>
            <a:noAutofit/>
          </a:bodyPr>
          <a:lstStyle/>
          <a:p>
            <a:r>
              <a:rPr lang="fr-FR" sz="2827" b="1" dirty="0">
                <a:solidFill>
                  <a:srgbClr val="C00000"/>
                </a:solidFill>
              </a:rPr>
              <a:t>Pourquoi faut-il favoriser le réseautage des CpQ ? </a:t>
            </a:r>
            <a:br>
              <a:rPr lang="fr-FR" sz="2827" b="1" dirty="0">
                <a:solidFill>
                  <a:srgbClr val="C00000"/>
                </a:solidFill>
              </a:rPr>
            </a:br>
            <a:br>
              <a:rPr lang="fr-FR" sz="2827" b="1" dirty="0">
                <a:solidFill>
                  <a:srgbClr val="C00000"/>
                </a:solidFill>
              </a:rPr>
            </a:br>
            <a:endParaRPr lang="fr-FR" sz="2827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A9BC38-8072-6440-B3C5-1813AAB3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3" y="1411560"/>
            <a:ext cx="8507288" cy="5257800"/>
          </a:xfrm>
        </p:spPr>
        <p:txBody>
          <a:bodyPr>
            <a:normAutofit/>
          </a:bodyPr>
          <a:lstStyle/>
          <a:p>
            <a:endParaRPr lang="fr-FR" sz="2400" dirty="0">
              <a:latin typeface="+mj-lt"/>
            </a:endParaRPr>
          </a:p>
          <a:p>
            <a:pPr marL="114291" indent="0">
              <a:buNone/>
            </a:pPr>
            <a:endParaRPr lang="fr-FR" sz="2400" dirty="0">
              <a:latin typeface="+mj-lt"/>
            </a:endParaRPr>
          </a:p>
          <a:p>
            <a:pPr marL="457191" indent="-342900"/>
            <a:endParaRPr lang="fr-FR" sz="2400" dirty="0">
              <a:latin typeface="+mj-lt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D182598-252C-E044-A2A0-DC696B0A4B09}"/>
              </a:ext>
            </a:extLst>
          </p:cNvPr>
          <p:cNvSpPr txBox="1">
            <a:spLocks/>
          </p:cNvSpPr>
          <p:nvPr/>
        </p:nvSpPr>
        <p:spPr>
          <a:xfrm>
            <a:off x="134285" y="1410222"/>
            <a:ext cx="11596797" cy="4678344"/>
          </a:xfrm>
          <a:prstGeom prst="rect">
            <a:avLst/>
          </a:prstGeom>
        </p:spPr>
        <p:txBody>
          <a:bodyPr vert="horz" lIns="80781" tIns="40391" rIns="80781" bIns="4039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6174A88-B356-DA41-B38A-5E4D9E6FF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"/>
          <a:stretch/>
        </p:blipFill>
        <p:spPr>
          <a:xfrm>
            <a:off x="183232" y="2428393"/>
            <a:ext cx="2165959" cy="2239574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09117E5-2043-2149-A881-494BBC0CACA7}"/>
              </a:ext>
            </a:extLst>
          </p:cNvPr>
          <p:cNvSpPr txBox="1">
            <a:spLocks/>
          </p:cNvSpPr>
          <p:nvPr/>
        </p:nvSpPr>
        <p:spPr>
          <a:xfrm>
            <a:off x="2215846" y="1579203"/>
            <a:ext cx="9203003" cy="4678344"/>
          </a:xfrm>
          <a:prstGeom prst="rect">
            <a:avLst/>
          </a:prstGeom>
        </p:spPr>
        <p:txBody>
          <a:bodyPr vert="horz" lIns="80781" tIns="40391" rIns="80781" bIns="4039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C023F43-6B35-1546-AD3D-BA7FBBDFA194}"/>
              </a:ext>
            </a:extLst>
          </p:cNvPr>
          <p:cNvSpPr txBox="1">
            <a:spLocks/>
          </p:cNvSpPr>
          <p:nvPr/>
        </p:nvSpPr>
        <p:spPr>
          <a:xfrm>
            <a:off x="2279507" y="988190"/>
            <a:ext cx="9451575" cy="5469296"/>
          </a:xfrm>
          <a:prstGeom prst="rect">
            <a:avLst/>
          </a:prstGeom>
        </p:spPr>
        <p:txBody>
          <a:bodyPr vert="horz" lIns="80781" tIns="40391" rIns="80781" bIns="40391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Un apprentissage collectif</a:t>
            </a:r>
          </a:p>
          <a:p>
            <a:pPr lvl="1"/>
            <a:r>
              <a:rPr lang="fr-FR" sz="2000" dirty="0"/>
              <a:t>A l’échelle nationale</a:t>
            </a:r>
          </a:p>
          <a:p>
            <a:pPr lvl="1"/>
            <a:r>
              <a:rPr lang="fr-FR" sz="2000" dirty="0"/>
              <a:t>Au sein de l’université / entre les établissements</a:t>
            </a:r>
            <a:endParaRPr lang="fr-FR" sz="2400" dirty="0"/>
          </a:p>
          <a:p>
            <a:r>
              <a:rPr lang="fr-FR" sz="2400" b="1" dirty="0"/>
              <a:t>Une construction de points de référence tunisiens</a:t>
            </a:r>
          </a:p>
          <a:p>
            <a:r>
              <a:rPr lang="fr-FR" sz="2400" b="1" dirty="0"/>
              <a:t>Une contribution au débat sur l’assurance qualité avec le MESR et IEAQA</a:t>
            </a:r>
          </a:p>
          <a:p>
            <a:endParaRPr lang="fr-FR" sz="2400" b="1" dirty="0"/>
          </a:p>
          <a:p>
            <a:r>
              <a:rPr lang="fr-FR" sz="2400" b="1" dirty="0"/>
              <a:t>Comment? Par une mise en commun et une synergie des projets</a:t>
            </a:r>
          </a:p>
          <a:p>
            <a:pPr lvl="1"/>
            <a:r>
              <a:rPr lang="fr-FR" sz="2000" dirty="0"/>
              <a:t>Le renforcement de capacité institutionnels (Sagesse, QAA, IIPE-Unesco)</a:t>
            </a:r>
          </a:p>
          <a:p>
            <a:pPr lvl="1"/>
            <a:r>
              <a:rPr lang="fr-FR" sz="2000" dirty="0"/>
              <a:t>Des procédures</a:t>
            </a:r>
          </a:p>
          <a:p>
            <a:pPr lvl="2"/>
            <a:r>
              <a:rPr lang="fr-FR" sz="1600" dirty="0"/>
              <a:t>Manuel qualité Sagesse, manuel AUF auto-évaluation</a:t>
            </a:r>
          </a:p>
          <a:p>
            <a:pPr lvl="1"/>
            <a:r>
              <a:rPr lang="fr-FR" sz="2000" dirty="0"/>
              <a:t>Des plateformes d’échange et de capitalisation</a:t>
            </a:r>
          </a:p>
          <a:p>
            <a:pPr lvl="2"/>
            <a:r>
              <a:rPr lang="fr-FR" sz="1600" dirty="0"/>
              <a:t>Espace d’information et de pilotage des CpQ (Promesse) </a:t>
            </a:r>
          </a:p>
          <a:p>
            <a:pPr lvl="2"/>
            <a:r>
              <a:rPr lang="fr-FR" sz="1600" dirty="0"/>
              <a:t>Sphinx</a:t>
            </a:r>
          </a:p>
          <a:p>
            <a:pPr lvl="1"/>
            <a:r>
              <a:rPr lang="fr-FR" sz="2000" dirty="0"/>
              <a:t>Des outils de suivi et pilotage</a:t>
            </a:r>
          </a:p>
          <a:p>
            <a:pPr lvl="2"/>
            <a:r>
              <a:rPr lang="fr-FR" sz="1600" dirty="0"/>
              <a:t>Annuaire des responsables et membres des CpQ </a:t>
            </a:r>
          </a:p>
          <a:p>
            <a:pPr lvl="2"/>
            <a:r>
              <a:rPr lang="fr-FR" sz="1600" dirty="0"/>
              <a:t>Fiches AQI PromESse</a:t>
            </a:r>
            <a:endParaRPr lang="fr-FR" sz="2000" dirty="0"/>
          </a:p>
          <a:p>
            <a:pPr lvl="1"/>
            <a:r>
              <a:rPr lang="fr-FR" sz="2000" dirty="0"/>
              <a:t>Des projets structurants à vocation nationale</a:t>
            </a:r>
          </a:p>
          <a:p>
            <a:pPr lvl="2"/>
            <a:r>
              <a:rPr lang="fr-FR" sz="1600" dirty="0"/>
              <a:t>L’évolution du système (</a:t>
            </a:r>
            <a:r>
              <a:rPr lang="fr-FR" sz="1600" dirty="0" err="1"/>
              <a:t>EQuAM</a:t>
            </a:r>
            <a:r>
              <a:rPr lang="fr-FR" sz="1600" dirty="0"/>
              <a:t>- </a:t>
            </a:r>
            <a:r>
              <a:rPr lang="fr-FR" sz="1600" dirty="0" err="1"/>
              <a:t>T</a:t>
            </a:r>
            <a:r>
              <a:rPr lang="fr-FR" sz="1600" dirty="0"/>
              <a:t>)</a:t>
            </a:r>
          </a:p>
          <a:p>
            <a:pPr lvl="2"/>
            <a:r>
              <a:rPr lang="fr-FR" sz="1600" dirty="0"/>
              <a:t>L’évolution de l’assurance qualité externe (EMORI)</a:t>
            </a:r>
          </a:p>
          <a:p>
            <a:pPr lvl="2"/>
            <a:endParaRPr lang="fr-FR" sz="1600" dirty="0"/>
          </a:p>
          <a:p>
            <a:pPr lvl="2"/>
            <a:endParaRPr lang="fr-FR" sz="1600" dirty="0"/>
          </a:p>
          <a:p>
            <a:pPr lvl="1"/>
            <a:endParaRPr lang="fr-FR" sz="2000" dirty="0"/>
          </a:p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263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169859-EB96-4671-B530-1750D8058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fr-FR" sz="5400" dirty="0"/>
              <a:t>Exemples d’apports du projet </a:t>
            </a:r>
            <a:r>
              <a:rPr lang="fr-FR" sz="5400" dirty="0" err="1"/>
              <a:t>PromESsE</a:t>
            </a:r>
            <a:endParaRPr lang="fr-FR" sz="5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9FD460-4503-4184-93C3-DF234E60A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endParaRPr lang="fr-FR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AE17B0B-4415-4525-9286-6DF731BE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"/>
          <a:stretch/>
        </p:blipFill>
        <p:spPr>
          <a:xfrm>
            <a:off x="217715" y="740374"/>
            <a:ext cx="3651757" cy="5377252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52F7D2-5BF7-4A7A-B003-EB8FE0FFE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666" y="272218"/>
            <a:ext cx="705198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5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6FB5C3-EC37-4217-97F9-6BE27AD00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9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88B278C-A344-49E4-94AE-0A4492574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06" y="643467"/>
            <a:ext cx="755398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D86BAC-E99C-489E-BA8D-A124FB7C2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0"/>
          <a:stretch/>
        </p:blipFill>
        <p:spPr>
          <a:xfrm>
            <a:off x="1678126" y="713258"/>
            <a:ext cx="8222975" cy="540224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4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D08F131-21BF-4937-A731-0CED330E8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04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57E42D-2664-4315-8C9C-D150EA8AC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14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C29EFA-3B4A-4C87-A084-F7D00C0CC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5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8DEF0307-E0CD-4492-A180-AD7A822FB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4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3C9E7E-2D51-3049-9E7B-73725C7FFC80}"/>
              </a:ext>
            </a:extLst>
          </p:cNvPr>
          <p:cNvSpPr txBox="1">
            <a:spLocks/>
          </p:cNvSpPr>
          <p:nvPr/>
        </p:nvSpPr>
        <p:spPr>
          <a:xfrm>
            <a:off x="831850" y="422074"/>
            <a:ext cx="10854628" cy="1168400"/>
          </a:xfrm>
          <a:prstGeom prst="rect">
            <a:avLst/>
          </a:prstGeom>
        </p:spPr>
        <p:txBody>
          <a:bodyPr vert="horz" lIns="80781" tIns="40391" rIns="80781" bIns="40391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mtId="429496729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34" dirty="0">
                <a:solidFill>
                  <a:srgbClr val="C00000"/>
                </a:solidFill>
              </a:rPr>
              <a:t>Sommaire partie 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1B42ECD-8B10-CE45-AA15-26B762E7DD86}"/>
              </a:ext>
            </a:extLst>
          </p:cNvPr>
          <p:cNvSpPr txBox="1"/>
          <p:nvPr/>
        </p:nvSpPr>
        <p:spPr>
          <a:xfrm>
            <a:off x="707559" y="1755581"/>
            <a:ext cx="111907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Les grandes tendance en AQI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L’enquête menée auprès des 13 universités et 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Pourquoi dynamiser les CpQ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Tirer les leçons du passé et des expériences internationale face aux risques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Accompagner les universités / DGET dans leur trajet en AQI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L’apport du projet PromESse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400" dirty="0"/>
              <a:t>Répondre à des besoins identifiés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400" dirty="0"/>
              <a:t>Objectifs multiples pour passer de pratiques à un système d’AQI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Pourquoi et comment favoriser le réseautage des CpQ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86385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BC1ED2-9888-4400-8929-C4033EB71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467" y="313890"/>
            <a:ext cx="8345065" cy="6230219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18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E86E75A-BC27-4410-B060-68D8B8E0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88659"/>
            <a:ext cx="10905066" cy="308068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49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10E14A1-167E-4A1D-98F5-F7B131C7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69" y="652977"/>
            <a:ext cx="10388262" cy="20558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745E447-C6D4-423A-A7D6-D88B122B3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504" y="2978233"/>
            <a:ext cx="7834136" cy="35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40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2997D7-CB12-4BBC-BB47-061DB9E21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892" y="440545"/>
            <a:ext cx="2766646" cy="13961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325D96-DE31-428C-9223-6490F8BED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892" y="2274364"/>
            <a:ext cx="2766646" cy="12680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4A13695-539A-4295-9866-453D5D7FA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618" y="289252"/>
            <a:ext cx="4588656" cy="9883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58ECF4-DC21-4502-8C7E-7AD6D4B26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289" y="3110364"/>
            <a:ext cx="3882710" cy="10448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608DBE7-ABB8-44EE-8266-E533CBB982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289" y="5327072"/>
            <a:ext cx="2583766" cy="10024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F0A4904-891F-4351-8FF0-53223A9224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2590" y="3682179"/>
            <a:ext cx="2768948" cy="115843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9734D87-C468-480E-A589-D995BD8E65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2590" y="5387913"/>
            <a:ext cx="2768948" cy="11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39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CB2CFB5-984C-48DD-B842-C16D6047B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1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13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3F1E9-2653-4940-B214-E38C9A6B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contributions du projet </a:t>
            </a:r>
            <a:r>
              <a:rPr lang="fr-FR" dirty="0" err="1"/>
              <a:t>PromESsE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D2A953-5085-4434-B129-BAF12FBB2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dirty="0"/>
              <a:t>Fiche et plan d’action par université</a:t>
            </a:r>
          </a:p>
          <a:p>
            <a:pPr>
              <a:lnSpc>
                <a:spcPct val="200000"/>
              </a:lnSpc>
            </a:pPr>
            <a:r>
              <a:rPr lang="fr-FR" dirty="0"/>
              <a:t>Rapport sur l’AQ interne dans l’ES</a:t>
            </a:r>
          </a:p>
          <a:p>
            <a:pPr>
              <a:lnSpc>
                <a:spcPct val="200000"/>
              </a:lnSpc>
            </a:pPr>
            <a:r>
              <a:rPr lang="fr-FR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707848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69859-EB96-4671-B530-1750D8058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fr-FR" sz="5400" dirty="0"/>
              <a:t>Exemples d’apports du projet SAGESSE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9FD460-4503-4184-93C3-DF234E60A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endParaRPr lang="fr-FR"/>
          </a:p>
        </p:txBody>
      </p:sp>
      <p:pic>
        <p:nvPicPr>
          <p:cNvPr id="7" name="Picture 2" descr="UVT: Tous les cours">
            <a:extLst>
              <a:ext uri="{FF2B5EF4-FFF2-40B4-BE49-F238E27FC236}">
                <a16:creationId xmlns:a16="http://schemas.microsoft.com/office/drawing/2014/main" id="{B9FD1130-0663-4A32-A945-65B4DF99F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9" r="12275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A3FA392-3D07-4B58-8851-3023335DA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73183"/>
            <a:ext cx="10905066" cy="515264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EBB8F1C-549A-4BF2-9D7E-CCA34CE0C211}"/>
              </a:ext>
            </a:extLst>
          </p:cNvPr>
          <p:cNvSpPr txBox="1"/>
          <p:nvPr/>
        </p:nvSpPr>
        <p:spPr>
          <a:xfrm>
            <a:off x="643467" y="351692"/>
            <a:ext cx="10905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Equipements pour la collecte, la diffusion et le traitement des données d’enquêtes</a:t>
            </a:r>
          </a:p>
        </p:txBody>
      </p:sp>
    </p:spTree>
    <p:extLst>
      <p:ext uri="{BB962C8B-B14F-4D97-AF65-F5344CB8AC3E}">
        <p14:creationId xmlns:p14="http://schemas.microsoft.com/office/powerpoint/2010/main" val="3886492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EFD80B3-9F85-49FB-A8BC-96E982085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538"/>
          <a:stretch/>
        </p:blipFill>
        <p:spPr>
          <a:xfrm>
            <a:off x="643467" y="2370056"/>
            <a:ext cx="5294716" cy="211788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texte, capture d’écran, moniteur, écran&#10;&#10;Description générée automatiquement">
            <a:extLst>
              <a:ext uri="{FF2B5EF4-FFF2-40B4-BE49-F238E27FC236}">
                <a16:creationId xmlns:a16="http://schemas.microsoft.com/office/drawing/2014/main" id="{605F7541-5AD6-4EED-9DDE-7FB1EC7BC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2052374"/>
            <a:ext cx="5294715" cy="275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29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F6C083F-5216-4DB9-B1DD-BD2CC1AB8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7" b="23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59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3C9E7E-2D51-3049-9E7B-73725C7FFC80}"/>
              </a:ext>
            </a:extLst>
          </p:cNvPr>
          <p:cNvSpPr txBox="1">
            <a:spLocks/>
          </p:cNvSpPr>
          <p:nvPr/>
        </p:nvSpPr>
        <p:spPr>
          <a:xfrm>
            <a:off x="831850" y="422074"/>
            <a:ext cx="10854628" cy="1168400"/>
          </a:xfrm>
          <a:prstGeom prst="rect">
            <a:avLst/>
          </a:prstGeom>
        </p:spPr>
        <p:txBody>
          <a:bodyPr vert="horz" lIns="80781" tIns="40391" rIns="80781" bIns="40391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mtId="429496729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34" dirty="0">
                <a:solidFill>
                  <a:srgbClr val="C00000"/>
                </a:solidFill>
              </a:rPr>
              <a:t>Sommaire partie </a:t>
            </a:r>
            <a:r>
              <a:rPr lang="fr-FR" sz="3534" dirty="0" err="1">
                <a:solidFill>
                  <a:srgbClr val="C00000"/>
                </a:solidFill>
              </a:rPr>
              <a:t>iI</a:t>
            </a:r>
            <a:endParaRPr lang="fr-FR" sz="3534" dirty="0">
              <a:solidFill>
                <a:srgbClr val="C0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1B42ECD-8B10-CE45-AA15-26B762E7DD86}"/>
              </a:ext>
            </a:extLst>
          </p:cNvPr>
          <p:cNvSpPr txBox="1"/>
          <p:nvPr/>
        </p:nvSpPr>
        <p:spPr>
          <a:xfrm>
            <a:off x="707559" y="1755581"/>
            <a:ext cx="11190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.. </a:t>
            </a:r>
            <a:endParaRPr lang="fr-FR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4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35631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3F1E9-2653-4940-B214-E38C9A6B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contributions du projet SAGESSE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D2A953-5085-4434-B129-BAF12FBB2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/>
              <a:t>Manuel qualité</a:t>
            </a:r>
          </a:p>
          <a:p>
            <a:pPr>
              <a:lnSpc>
                <a:spcPct val="200000"/>
              </a:lnSpc>
            </a:pPr>
            <a:r>
              <a:rPr lang="fr-FR" dirty="0"/>
              <a:t>Formations sur l’AQ </a:t>
            </a:r>
          </a:p>
          <a:p>
            <a:pPr>
              <a:lnSpc>
                <a:spcPct val="200000"/>
              </a:lnSpc>
            </a:pPr>
            <a:r>
              <a:rPr lang="fr-FR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005778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169859-EB96-4671-B530-1750D8058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1757432"/>
            <a:ext cx="5998840" cy="334313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fr-FR" sz="5200" dirty="0"/>
              <a:t>Exemples d’apports du projet </a:t>
            </a:r>
            <a:r>
              <a:rPr lang="fr-FR" dirty="0"/>
              <a:t>« Auto-évaluation des universités maghrébines » </a:t>
            </a:r>
            <a:endParaRPr lang="fr-FR" sz="52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E82C8F2-F71C-462B-8DCC-1FB9F25F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9" y="1466397"/>
            <a:ext cx="3962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574A2B5-5E55-4E23-BF80-58878E3CE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16" y="643467"/>
            <a:ext cx="7074368" cy="5571065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69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51C31C-1B1C-40A2-A3E3-27E499AE9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234" y="440271"/>
            <a:ext cx="691947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57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620C00-4E05-4BB0-A757-432F1DAE2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  <a:ln>
            <a:noFill/>
          </a:ln>
        </p:spPr>
      </p:pic>
      <p:sp>
        <p:nvSpPr>
          <p:cNvPr id="29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06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F1064E-04B6-4679-9AB3-B13EE60E4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62" y="1528934"/>
            <a:ext cx="9554670" cy="453846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15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69859-EB96-4671-B530-1750D8058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1757432"/>
            <a:ext cx="5998840" cy="2683939"/>
          </a:xfrm>
          <a:noFill/>
        </p:spPr>
        <p:txBody>
          <a:bodyPr>
            <a:normAutofit/>
          </a:bodyPr>
          <a:lstStyle/>
          <a:p>
            <a:pPr algn="l"/>
            <a:r>
              <a:rPr lang="fr-FR" sz="5200" dirty="0"/>
              <a:t>Exemples d’apports attendus du projet </a:t>
            </a:r>
            <a:r>
              <a:rPr lang="fr-FR" dirty="0"/>
              <a:t>EQuAM-T</a:t>
            </a:r>
            <a:endParaRPr lang="fr-FR" sz="5200" dirty="0"/>
          </a:p>
        </p:txBody>
      </p:sp>
    </p:spTree>
    <p:extLst>
      <p:ext uri="{BB962C8B-B14F-4D97-AF65-F5344CB8AC3E}">
        <p14:creationId xmlns:p14="http://schemas.microsoft.com/office/powerpoint/2010/main" val="26571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3C9E7E-2D51-3049-9E7B-73725C7FFC80}"/>
              </a:ext>
            </a:extLst>
          </p:cNvPr>
          <p:cNvSpPr txBox="1">
            <a:spLocks/>
          </p:cNvSpPr>
          <p:nvPr/>
        </p:nvSpPr>
        <p:spPr>
          <a:xfrm>
            <a:off x="831850" y="422074"/>
            <a:ext cx="10854628" cy="1168400"/>
          </a:xfrm>
          <a:prstGeom prst="rect">
            <a:avLst/>
          </a:prstGeom>
        </p:spPr>
        <p:txBody>
          <a:bodyPr vert="horz" lIns="80781" tIns="40391" rIns="80781" bIns="40391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mtId="429496729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34" dirty="0">
                <a:solidFill>
                  <a:srgbClr val="C00000"/>
                </a:solidFill>
              </a:rPr>
              <a:t>Les grandes tendances en assurance qualitÉ interne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1B42ECD-8B10-CE45-AA15-26B762E7DD86}"/>
              </a:ext>
            </a:extLst>
          </p:cNvPr>
          <p:cNvSpPr txBox="1"/>
          <p:nvPr/>
        </p:nvSpPr>
        <p:spPr>
          <a:xfrm>
            <a:off x="707559" y="1755581"/>
            <a:ext cx="111907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Une Assurance qualité </a:t>
            </a:r>
            <a:r>
              <a:rPr lang="fr-FR" sz="2400" u="sng" dirty="0"/>
              <a:t>utile</a:t>
            </a:r>
            <a:r>
              <a:rPr lang="fr-FR" sz="2400" dirty="0"/>
              <a:t> pour l’ensemble des missions de l’enseignement supérieur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Des fonctions multiples de l’assurance qualité, à clarifier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Un besoin de points de références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Des points de références qui placent l’université au cœur de l’assurance qualité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L’affirmation croissante d’une culture de la qualité interne pour tous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Les questions communes aujourd’hui, sur l’assurance qualité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Employabilité (stages, relations employeurs…)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E-learning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Badges/microcrédits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Internationalisation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24672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1EAE6-E641-9647-8EAD-955E7E01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171" y="231474"/>
            <a:ext cx="7270321" cy="1009767"/>
          </a:xfrm>
        </p:spPr>
        <p:txBody>
          <a:bodyPr>
            <a:noAutofit/>
          </a:bodyPr>
          <a:lstStyle/>
          <a:p>
            <a:r>
              <a:rPr lang="fr-FR" sz="2827" b="1" dirty="0">
                <a:solidFill>
                  <a:srgbClr val="C00000"/>
                </a:solidFill>
              </a:rPr>
              <a:t>Les résultats de l’enquête de février-mars 2021 et des entretiens avec les 13 universités et la DGET, ciblant les CpQ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A9BC38-8072-6440-B3C5-1813AAB3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3" y="1411560"/>
            <a:ext cx="8507288" cy="5257800"/>
          </a:xfrm>
        </p:spPr>
        <p:txBody>
          <a:bodyPr>
            <a:normAutofit/>
          </a:bodyPr>
          <a:lstStyle/>
          <a:p>
            <a:endParaRPr lang="fr-FR" sz="2400" dirty="0">
              <a:latin typeface="+mj-lt"/>
            </a:endParaRPr>
          </a:p>
          <a:p>
            <a:pPr marL="114291" indent="0">
              <a:buNone/>
            </a:pPr>
            <a:endParaRPr lang="fr-FR" sz="2400" dirty="0">
              <a:latin typeface="+mj-lt"/>
            </a:endParaRPr>
          </a:p>
          <a:p>
            <a:pPr marL="114291" indent="0">
              <a:buNone/>
            </a:pPr>
            <a:endParaRPr lang="fr-FR" sz="2400" dirty="0">
              <a:latin typeface="+mj-lt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D182598-252C-E044-A2A0-DC696B0A4B09}"/>
              </a:ext>
            </a:extLst>
          </p:cNvPr>
          <p:cNvSpPr txBox="1">
            <a:spLocks/>
          </p:cNvSpPr>
          <p:nvPr/>
        </p:nvSpPr>
        <p:spPr>
          <a:xfrm>
            <a:off x="880944" y="1991422"/>
            <a:ext cx="10292576" cy="4678344"/>
          </a:xfrm>
          <a:prstGeom prst="rect">
            <a:avLst/>
          </a:prstGeom>
        </p:spPr>
        <p:txBody>
          <a:bodyPr vert="horz" lIns="80781" tIns="40391" rIns="80781" bIns="4039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Le choix de l’organisation pertinent de l’AQI </a:t>
            </a:r>
          </a:p>
          <a:p>
            <a:r>
              <a:rPr lang="fr-FR" sz="2400" dirty="0"/>
              <a:t>La reconnaissance des CpQ dans des organigrammes validés.</a:t>
            </a:r>
          </a:p>
          <a:p>
            <a:r>
              <a:rPr lang="fr-FR" sz="2400" dirty="0"/>
              <a:t>Le statut des membres des CpQ et les responsables des CpQ</a:t>
            </a:r>
          </a:p>
          <a:p>
            <a:r>
              <a:rPr lang="fr-FR" sz="2400" dirty="0"/>
              <a:t>L’animation des CpQ dont la composition est voulue diversifiée.</a:t>
            </a:r>
          </a:p>
          <a:p>
            <a:r>
              <a:rPr lang="fr-FR" sz="2400" dirty="0"/>
              <a:t>La répartition des responsabilités entre les CpQ d’université et les CpQ d’établissements</a:t>
            </a:r>
          </a:p>
          <a:p>
            <a:r>
              <a:rPr lang="fr-FR" sz="2400" dirty="0"/>
              <a:t>La planification et la programmation des activités, ainsi que le temps nécessaire d’appropriation</a:t>
            </a:r>
          </a:p>
          <a:p>
            <a:r>
              <a:rPr lang="fr-FR" sz="2400" dirty="0"/>
              <a:t>L’accès aux données pour conduire les auto-évaluations, les enquêtes.</a:t>
            </a:r>
          </a:p>
          <a:p>
            <a:pPr marL="454377" indent="-454377">
              <a:buFont typeface="+mj-lt"/>
              <a:buAutoNum type="arabicPeriod"/>
            </a:pPr>
            <a:endParaRPr lang="fr-FR" sz="2047" dirty="0"/>
          </a:p>
          <a:p>
            <a:endParaRPr lang="fr-FR" sz="2400" dirty="0"/>
          </a:p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9521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1EAE6-E641-9647-8EAD-955E7E01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334" y="177490"/>
            <a:ext cx="10225668" cy="1489210"/>
          </a:xfrm>
        </p:spPr>
        <p:txBody>
          <a:bodyPr>
            <a:noAutofit/>
          </a:bodyPr>
          <a:lstStyle/>
          <a:p>
            <a:pPr algn="ctr"/>
            <a:r>
              <a:rPr lang="fr-FR" sz="2827" b="1" dirty="0">
                <a:solidFill>
                  <a:srgbClr val="C00000"/>
                </a:solidFill>
              </a:rPr>
              <a:t>Pourquoi faut-il dynamiser les CpQ ? </a:t>
            </a:r>
            <a:br>
              <a:rPr lang="fr-FR" sz="2827" b="1" dirty="0">
                <a:solidFill>
                  <a:srgbClr val="C00000"/>
                </a:solidFill>
              </a:rPr>
            </a:br>
            <a:br>
              <a:rPr lang="fr-FR" sz="2827" b="1" dirty="0">
                <a:solidFill>
                  <a:srgbClr val="C00000"/>
                </a:solidFill>
              </a:rPr>
            </a:br>
            <a:r>
              <a:rPr lang="fr-FR" sz="2827" b="1" dirty="0">
                <a:solidFill>
                  <a:srgbClr val="C00000"/>
                </a:solidFill>
              </a:rPr>
              <a:t>L’expérience du passé et des autres pays pour identifier les risques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A9BC38-8072-6440-B3C5-1813AAB3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3" y="1411560"/>
            <a:ext cx="8507288" cy="5257800"/>
          </a:xfrm>
        </p:spPr>
        <p:txBody>
          <a:bodyPr>
            <a:normAutofit/>
          </a:bodyPr>
          <a:lstStyle/>
          <a:p>
            <a:endParaRPr lang="fr-FR" sz="2400" dirty="0">
              <a:latin typeface="+mj-lt"/>
            </a:endParaRPr>
          </a:p>
          <a:p>
            <a:pPr marL="114291" indent="0">
              <a:buNone/>
            </a:pPr>
            <a:endParaRPr lang="fr-FR" sz="2400" dirty="0">
              <a:latin typeface="+mj-lt"/>
            </a:endParaRPr>
          </a:p>
          <a:p>
            <a:pPr marL="114291" indent="0">
              <a:buNone/>
            </a:pPr>
            <a:endParaRPr lang="fr-FR" sz="2400" dirty="0">
              <a:latin typeface="+mj-lt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D182598-252C-E044-A2A0-DC696B0A4B09}"/>
              </a:ext>
            </a:extLst>
          </p:cNvPr>
          <p:cNvSpPr txBox="1">
            <a:spLocks/>
          </p:cNvSpPr>
          <p:nvPr/>
        </p:nvSpPr>
        <p:spPr>
          <a:xfrm>
            <a:off x="1104439" y="1677850"/>
            <a:ext cx="10682399" cy="4678344"/>
          </a:xfrm>
          <a:prstGeom prst="rect">
            <a:avLst/>
          </a:prstGeom>
        </p:spPr>
        <p:txBody>
          <a:bodyPr vert="horz" lIns="80781" tIns="40391" rIns="80781" bIns="4039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Risque de bureaucratisation de la structure CpQ</a:t>
            </a:r>
          </a:p>
          <a:p>
            <a:r>
              <a:rPr lang="fr-FR" sz="2400" dirty="0"/>
              <a:t>Risque d’autonomisation de la structure dans la vie de l’institution</a:t>
            </a:r>
          </a:p>
          <a:p>
            <a:r>
              <a:rPr lang="fr-FR" sz="2400" dirty="0"/>
              <a:t>Risque de déconnexion avec les attentes des utilisateurs, des employeurs</a:t>
            </a:r>
          </a:p>
          <a:p>
            <a:r>
              <a:rPr lang="fr-FR" sz="2400" dirty="0"/>
              <a:t>Risque de discontinuité sur le moyen/long terme, peu propice au développement d’une culture de la qualité</a:t>
            </a:r>
          </a:p>
          <a:p>
            <a:r>
              <a:rPr lang="fr-FR" sz="2400" dirty="0"/>
              <a:t>Risque du déséquilibre avec l’agence externe qui garantit la qualité</a:t>
            </a:r>
          </a:p>
          <a:p>
            <a:r>
              <a:rPr lang="fr-FR" sz="2400" dirty="0"/>
              <a:t>2 écueils contraires : </a:t>
            </a:r>
          </a:p>
          <a:p>
            <a:pPr lvl="1"/>
            <a:r>
              <a:rPr lang="fr-FR" sz="2000" dirty="0"/>
              <a:t>La satisfaction de l’excellence (le CpQ n’évolue plus, le but a été atteint) </a:t>
            </a:r>
          </a:p>
          <a:p>
            <a:pPr lvl="1"/>
            <a:r>
              <a:rPr lang="fr-FR" sz="2000" dirty="0"/>
              <a:t>Le découragement (le CpQ ne parvient plus à progresser).</a:t>
            </a:r>
            <a:endParaRPr lang="fr-FR" sz="1647" dirty="0"/>
          </a:p>
          <a:p>
            <a:endParaRPr lang="fr-FR" sz="2400" dirty="0"/>
          </a:p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4923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1EAE6-E641-9647-8EAD-955E7E01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171" y="231474"/>
            <a:ext cx="7270321" cy="1009767"/>
          </a:xfrm>
        </p:spPr>
        <p:txBody>
          <a:bodyPr>
            <a:noAutofit/>
          </a:bodyPr>
          <a:lstStyle/>
          <a:p>
            <a:r>
              <a:rPr lang="fr-FR" sz="2827" b="1" dirty="0">
                <a:solidFill>
                  <a:srgbClr val="C00000"/>
                </a:solidFill>
              </a:rPr>
              <a:t>Pourquoi faut-il dynamiser les CpQ ? </a:t>
            </a:r>
            <a:br>
              <a:rPr lang="fr-FR" sz="2827" b="1" dirty="0">
                <a:solidFill>
                  <a:srgbClr val="C00000"/>
                </a:solidFill>
              </a:rPr>
            </a:br>
            <a:r>
              <a:rPr lang="fr-FR" sz="2827" b="1" dirty="0">
                <a:solidFill>
                  <a:srgbClr val="C00000"/>
                </a:solidFill>
              </a:rPr>
              <a:t>Accompagner l’université/DGET dans son </a:t>
            </a:r>
            <a:r>
              <a:rPr lang="fr-FR" sz="2827" b="1" u="sng" dirty="0">
                <a:solidFill>
                  <a:srgbClr val="C00000"/>
                </a:solidFill>
              </a:rPr>
              <a:t>trajet</a:t>
            </a:r>
            <a:r>
              <a:rPr lang="fr-FR" sz="2827" b="1" dirty="0">
                <a:solidFill>
                  <a:srgbClr val="C00000"/>
                </a:solidFill>
              </a:rPr>
              <a:t> en assurance qualité interne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A9BC38-8072-6440-B3C5-1813AAB3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3" y="1411560"/>
            <a:ext cx="8507288" cy="5257800"/>
          </a:xfrm>
        </p:spPr>
        <p:txBody>
          <a:bodyPr>
            <a:normAutofit/>
          </a:bodyPr>
          <a:lstStyle/>
          <a:p>
            <a:endParaRPr lang="fr-FR" sz="2400" dirty="0">
              <a:latin typeface="+mj-lt"/>
            </a:endParaRPr>
          </a:p>
          <a:p>
            <a:pPr marL="114291" indent="0">
              <a:buNone/>
            </a:pPr>
            <a:endParaRPr lang="fr-FR" sz="2400" dirty="0">
              <a:latin typeface="+mj-lt"/>
            </a:endParaRPr>
          </a:p>
          <a:p>
            <a:pPr marL="114291" indent="0">
              <a:buNone/>
            </a:pPr>
            <a:endParaRPr lang="fr-FR" sz="2400" dirty="0">
              <a:latin typeface="+mj-lt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D182598-252C-E044-A2A0-DC696B0A4B09}"/>
              </a:ext>
            </a:extLst>
          </p:cNvPr>
          <p:cNvSpPr txBox="1">
            <a:spLocks/>
          </p:cNvSpPr>
          <p:nvPr/>
        </p:nvSpPr>
        <p:spPr>
          <a:xfrm>
            <a:off x="134285" y="1410222"/>
            <a:ext cx="11596797" cy="5257800"/>
          </a:xfrm>
          <a:prstGeom prst="rect">
            <a:avLst/>
          </a:prstGeom>
        </p:spPr>
        <p:txBody>
          <a:bodyPr vert="horz" lIns="80781" tIns="40391" rIns="80781" bIns="40391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Un trajet qui emprunte des chemins propres à chaque établissement et université.</a:t>
            </a:r>
          </a:p>
          <a:p>
            <a:endParaRPr lang="fr-FR" sz="2400" b="1" dirty="0"/>
          </a:p>
          <a:p>
            <a:r>
              <a:rPr lang="fr-FR" sz="2400" b="1" dirty="0"/>
              <a:t>Au départ: </a:t>
            </a:r>
          </a:p>
          <a:p>
            <a:pPr lvl="1"/>
            <a:r>
              <a:rPr lang="fr-FR" sz="2000" dirty="0"/>
              <a:t>Des pratiques éparses au niveau des programmes (initiatives individuelles d’enseignants, de doyens/directeurs d’établissements)</a:t>
            </a:r>
          </a:p>
          <a:p>
            <a:pPr lvl="1"/>
            <a:r>
              <a:rPr lang="fr-FR" sz="2000" dirty="0"/>
              <a:t>Des incitations/réglementations européennes/internationales (ex. ingénieur, formations médicales) qui concernent certains établissements (Ecole d’ingénieur, Faculté de médecine) ou la pression concurrentielle (écoles de commerce) </a:t>
            </a:r>
          </a:p>
          <a:p>
            <a:pPr lvl="1"/>
            <a:r>
              <a:rPr lang="fr-FR" sz="2000" dirty="0"/>
              <a:t>Des projets communs (ex. Erasmus +) obligeant à expliciter, se comparer, évoluer.</a:t>
            </a:r>
          </a:p>
          <a:p>
            <a:endParaRPr lang="fr-FR" sz="1647" dirty="0"/>
          </a:p>
          <a:p>
            <a:r>
              <a:rPr lang="fr-FR" sz="2400" b="1" dirty="0"/>
              <a:t>Sur le moyen terme: les pratiques en AQI ne se diffusent pas forcément au sein de l’université et des établissements</a:t>
            </a:r>
          </a:p>
          <a:p>
            <a:pPr lvl="1"/>
            <a:r>
              <a:rPr lang="fr-FR" sz="2000" dirty="0"/>
              <a:t>Peu de mutualisation de moyens</a:t>
            </a:r>
          </a:p>
          <a:p>
            <a:pPr lvl="1"/>
            <a:r>
              <a:rPr lang="fr-FR" sz="2000" dirty="0"/>
              <a:t>Peu de capitalisation des expériences</a:t>
            </a:r>
          </a:p>
          <a:p>
            <a:pPr lvl="1"/>
            <a:r>
              <a:rPr lang="fr-FR" sz="2000" dirty="0"/>
              <a:t>Pas de pilotage possible</a:t>
            </a:r>
          </a:p>
          <a:p>
            <a:pPr lvl="1"/>
            <a:r>
              <a:rPr lang="fr-FR" sz="2000" dirty="0"/>
              <a:t>Questions sur la redevabilité (à qui l’établissement rend compte au final ?)</a:t>
            </a:r>
          </a:p>
          <a:p>
            <a:pPr lvl="1"/>
            <a:r>
              <a:rPr lang="fr-FR" sz="2000" dirty="0"/>
              <a:t>A + 2 ou 3 ans, on constate le niveau de risques maximal. </a:t>
            </a:r>
          </a:p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760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1EAE6-E641-9647-8EAD-955E7E01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193" y="320682"/>
            <a:ext cx="9500840" cy="1009767"/>
          </a:xfrm>
        </p:spPr>
        <p:txBody>
          <a:bodyPr>
            <a:noAutofit/>
          </a:bodyPr>
          <a:lstStyle/>
          <a:p>
            <a:r>
              <a:rPr lang="fr-FR" sz="2827" b="1" dirty="0">
                <a:solidFill>
                  <a:srgbClr val="C00000"/>
                </a:solidFill>
              </a:rPr>
              <a:t>Pourquoi faut-il dynamiser les CpQ ? </a:t>
            </a:r>
            <a:br>
              <a:rPr lang="fr-FR" sz="2827" b="1" dirty="0">
                <a:solidFill>
                  <a:srgbClr val="C00000"/>
                </a:solidFill>
              </a:rPr>
            </a:br>
            <a:br>
              <a:rPr lang="fr-FR" sz="2827" b="1" dirty="0">
                <a:solidFill>
                  <a:srgbClr val="C00000"/>
                </a:solidFill>
              </a:rPr>
            </a:br>
            <a:r>
              <a:rPr lang="fr-FR" sz="2827" b="1" dirty="0">
                <a:solidFill>
                  <a:srgbClr val="C00000"/>
                </a:solidFill>
              </a:rPr>
              <a:t>PromESse sur l’assurance qualité :  répondre à des besoins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A9BC38-8072-6440-B3C5-1813AAB3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3" y="1411560"/>
            <a:ext cx="8507288" cy="5257800"/>
          </a:xfrm>
        </p:spPr>
        <p:txBody>
          <a:bodyPr>
            <a:normAutofit/>
          </a:bodyPr>
          <a:lstStyle/>
          <a:p>
            <a:endParaRPr lang="fr-FR" sz="2400" dirty="0">
              <a:latin typeface="+mj-lt"/>
            </a:endParaRPr>
          </a:p>
          <a:p>
            <a:pPr marL="114291" indent="0">
              <a:buNone/>
            </a:pPr>
            <a:endParaRPr lang="fr-FR" sz="2400" dirty="0">
              <a:latin typeface="+mj-lt"/>
            </a:endParaRPr>
          </a:p>
          <a:p>
            <a:pPr marL="114291" indent="0">
              <a:buNone/>
            </a:pPr>
            <a:endParaRPr lang="fr-FR" sz="2400" dirty="0">
              <a:latin typeface="+mj-lt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D182598-252C-E044-A2A0-DC696B0A4B09}"/>
              </a:ext>
            </a:extLst>
          </p:cNvPr>
          <p:cNvSpPr txBox="1">
            <a:spLocks/>
          </p:cNvSpPr>
          <p:nvPr/>
        </p:nvSpPr>
        <p:spPr>
          <a:xfrm>
            <a:off x="2587555" y="1789364"/>
            <a:ext cx="8764388" cy="4678344"/>
          </a:xfrm>
          <a:prstGeom prst="rect">
            <a:avLst/>
          </a:prstGeom>
        </p:spPr>
        <p:txBody>
          <a:bodyPr vert="horz" lIns="80781" tIns="40391" rIns="80781" bIns="4039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Besoin de durabilité</a:t>
            </a:r>
          </a:p>
          <a:p>
            <a:r>
              <a:rPr lang="fr-FR" sz="2400" dirty="0"/>
              <a:t>Besoin de référence</a:t>
            </a:r>
          </a:p>
          <a:p>
            <a:r>
              <a:rPr lang="fr-FR" sz="2400" dirty="0"/>
              <a:t>Besoin de courroies de transmission</a:t>
            </a:r>
          </a:p>
          <a:p>
            <a:pPr lvl="1"/>
            <a:r>
              <a:rPr lang="fr-FR" sz="2000" dirty="0"/>
              <a:t>Entre le centre de l’université/DGET</a:t>
            </a:r>
          </a:p>
          <a:p>
            <a:pPr lvl="1"/>
            <a:r>
              <a:rPr lang="fr-FR" sz="2000" dirty="0"/>
              <a:t>Les établissements, </a:t>
            </a:r>
          </a:p>
          <a:p>
            <a:pPr lvl="1"/>
            <a:r>
              <a:rPr lang="fr-FR" sz="2000" dirty="0"/>
              <a:t>Les enseignants, étudiants, parties prenantes externes.</a:t>
            </a:r>
          </a:p>
          <a:p>
            <a:endParaRPr lang="fr-FR" sz="1647" dirty="0"/>
          </a:p>
          <a:p>
            <a:r>
              <a:rPr lang="fr-FR" sz="2400" dirty="0"/>
              <a:t>Besoin de reconnaissance nationale et internationale </a:t>
            </a:r>
          </a:p>
          <a:p>
            <a:pPr lvl="1"/>
            <a:r>
              <a:rPr lang="fr-FR" sz="2000" dirty="0"/>
              <a:t>L’accréditation ou la labélisation est un processus </a:t>
            </a:r>
            <a:r>
              <a:rPr lang="fr-FR" sz="2000" u="sng" dirty="0"/>
              <a:t>et</a:t>
            </a:r>
            <a:r>
              <a:rPr lang="fr-FR" sz="2000" dirty="0"/>
              <a:t> un aboutissement. </a:t>
            </a:r>
          </a:p>
          <a:p>
            <a:pPr lvl="1"/>
            <a:r>
              <a:rPr lang="fr-FR" sz="2000" dirty="0"/>
              <a:t>Dont les CpQ sont les maîtres d’œuvre. </a:t>
            </a:r>
          </a:p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18316A5-2FE4-4548-BBDE-8E7264DB6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"/>
          <a:stretch/>
        </p:blipFill>
        <p:spPr>
          <a:xfrm>
            <a:off x="183232" y="2428393"/>
            <a:ext cx="2165959" cy="2239574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30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1EAE6-E641-9647-8EAD-955E7E01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171" y="231474"/>
            <a:ext cx="9350107" cy="1009767"/>
          </a:xfrm>
        </p:spPr>
        <p:txBody>
          <a:bodyPr>
            <a:noAutofit/>
          </a:bodyPr>
          <a:lstStyle/>
          <a:p>
            <a:r>
              <a:rPr lang="fr-FR" sz="2827" b="1" dirty="0">
                <a:solidFill>
                  <a:srgbClr val="C00000"/>
                </a:solidFill>
              </a:rPr>
              <a:t>Pourquoi faut-il dynamiser les CpQ ? </a:t>
            </a:r>
            <a:br>
              <a:rPr lang="fr-FR" sz="2827" b="1" dirty="0">
                <a:solidFill>
                  <a:srgbClr val="C00000"/>
                </a:solidFill>
              </a:rPr>
            </a:br>
            <a:br>
              <a:rPr lang="fr-FR" sz="2827" b="1" dirty="0">
                <a:solidFill>
                  <a:srgbClr val="C00000"/>
                </a:solidFill>
              </a:rPr>
            </a:br>
            <a:r>
              <a:rPr lang="fr-FR" sz="2827" b="1" dirty="0">
                <a:solidFill>
                  <a:srgbClr val="C00000"/>
                </a:solidFill>
              </a:rPr>
              <a:t>Les objectifs multiples de PromESse sur l’assurance qualité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A9BC38-8072-6440-B3C5-1813AAB3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3" y="1411560"/>
            <a:ext cx="8507288" cy="5257800"/>
          </a:xfrm>
        </p:spPr>
        <p:txBody>
          <a:bodyPr>
            <a:normAutofit/>
          </a:bodyPr>
          <a:lstStyle/>
          <a:p>
            <a:endParaRPr lang="fr-FR" sz="2400" dirty="0">
              <a:latin typeface="+mj-lt"/>
            </a:endParaRPr>
          </a:p>
          <a:p>
            <a:pPr marL="114291" indent="0">
              <a:buNone/>
            </a:pPr>
            <a:endParaRPr lang="fr-FR" sz="2400" dirty="0">
              <a:latin typeface="+mj-lt"/>
            </a:endParaRPr>
          </a:p>
          <a:p>
            <a:pPr marL="457191" indent="-342900"/>
            <a:endParaRPr lang="fr-FR" sz="2400" dirty="0">
              <a:latin typeface="+mj-lt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D182598-252C-E044-A2A0-DC696B0A4B09}"/>
              </a:ext>
            </a:extLst>
          </p:cNvPr>
          <p:cNvSpPr txBox="1">
            <a:spLocks/>
          </p:cNvSpPr>
          <p:nvPr/>
        </p:nvSpPr>
        <p:spPr>
          <a:xfrm>
            <a:off x="134285" y="1410222"/>
            <a:ext cx="11596797" cy="4678344"/>
          </a:xfrm>
          <a:prstGeom prst="rect">
            <a:avLst/>
          </a:prstGeom>
        </p:spPr>
        <p:txBody>
          <a:bodyPr vert="horz" lIns="80781" tIns="40391" rIns="80781" bIns="4039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6174A88-B356-DA41-B38A-5E4D9E6FF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"/>
          <a:stretch/>
        </p:blipFill>
        <p:spPr>
          <a:xfrm>
            <a:off x="183232" y="2428393"/>
            <a:ext cx="2165959" cy="2239574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09117E5-2043-2149-A881-494BBC0CACA7}"/>
              </a:ext>
            </a:extLst>
          </p:cNvPr>
          <p:cNvSpPr txBox="1">
            <a:spLocks/>
          </p:cNvSpPr>
          <p:nvPr/>
        </p:nvSpPr>
        <p:spPr>
          <a:xfrm>
            <a:off x="2215846" y="1579203"/>
            <a:ext cx="9203003" cy="4678344"/>
          </a:xfrm>
          <a:prstGeom prst="rect">
            <a:avLst/>
          </a:prstGeom>
        </p:spPr>
        <p:txBody>
          <a:bodyPr vert="horz" lIns="80781" tIns="40391" rIns="80781" bIns="4039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C023F43-6B35-1546-AD3D-BA7FBBDFA194}"/>
              </a:ext>
            </a:extLst>
          </p:cNvPr>
          <p:cNvSpPr txBox="1">
            <a:spLocks/>
          </p:cNvSpPr>
          <p:nvPr/>
        </p:nvSpPr>
        <p:spPr>
          <a:xfrm>
            <a:off x="2279507" y="1579203"/>
            <a:ext cx="9451575" cy="4678344"/>
          </a:xfrm>
          <a:prstGeom prst="rect">
            <a:avLst/>
          </a:prstGeom>
        </p:spPr>
        <p:txBody>
          <a:bodyPr vert="horz" lIns="80781" tIns="40391" rIns="80781" bIns="40391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Une </a:t>
            </a:r>
            <a:r>
              <a:rPr lang="fr-FR" sz="2400" b="1" dirty="0"/>
              <a:t>démarche projet</a:t>
            </a:r>
            <a:r>
              <a:rPr lang="fr-FR" sz="2400" dirty="0"/>
              <a:t>, accompagnée, pour impliquer la communauté dans le diagnostic et la définition de ses attentes</a:t>
            </a:r>
          </a:p>
          <a:p>
            <a:r>
              <a:rPr lang="fr-FR" sz="2400" dirty="0"/>
              <a:t>Une </a:t>
            </a:r>
            <a:r>
              <a:rPr lang="fr-FR" sz="2400" b="1" dirty="0"/>
              <a:t>double</a:t>
            </a:r>
            <a:r>
              <a:rPr lang="fr-FR" sz="2400" dirty="0"/>
              <a:t> </a:t>
            </a:r>
            <a:r>
              <a:rPr lang="fr-FR" sz="2400" b="1" dirty="0"/>
              <a:t>approche stratégique et opérationnelle de l’AQ </a:t>
            </a:r>
          </a:p>
          <a:p>
            <a:pPr lvl="1"/>
            <a:r>
              <a:rPr lang="fr-FR" sz="2000" dirty="0"/>
              <a:t>Appui à l’émergence d’une politique qualité, articulée avec la stratégie de l’université/DGET dans le cadre du POS</a:t>
            </a:r>
          </a:p>
          <a:p>
            <a:pPr lvl="1"/>
            <a:r>
              <a:rPr lang="fr-FR" sz="2000" dirty="0"/>
              <a:t>Appui au fonctionnement/équipement des CpQ, plan d’actions…</a:t>
            </a:r>
          </a:p>
          <a:p>
            <a:r>
              <a:rPr lang="fr-FR" sz="2400" b="1" dirty="0"/>
              <a:t>Des fonds </a:t>
            </a:r>
            <a:r>
              <a:rPr lang="fr-FR" sz="2400" dirty="0"/>
              <a:t>pour structurer, équiper, doter, former</a:t>
            </a:r>
          </a:p>
          <a:p>
            <a:r>
              <a:rPr lang="fr-FR" sz="2400" b="1" dirty="0"/>
              <a:t>Une assistance </a:t>
            </a:r>
            <a:r>
              <a:rPr lang="fr-FR" sz="2400" dirty="0"/>
              <a:t>auprès de l’ensemble de la communauté au sein universités/DGET (présidents, doyens/directeurs, enseignants-chercheurs, CpQ…)  </a:t>
            </a:r>
          </a:p>
          <a:p>
            <a:pPr marL="0" indent="0" algn="ctr">
              <a:buNone/>
            </a:pPr>
            <a:endParaRPr lang="fr-FR" sz="2400" i="1" dirty="0"/>
          </a:p>
          <a:p>
            <a:pPr marL="0" indent="0" algn="ctr">
              <a:buNone/>
            </a:pPr>
            <a:r>
              <a:rPr lang="fr-FR" sz="2400" b="1" i="1" dirty="0">
                <a:solidFill>
                  <a:srgbClr val="C00000"/>
                </a:solidFill>
              </a:rPr>
              <a:t>En vue de passer de pratiques en AQ à un système d’AQI</a:t>
            </a:r>
          </a:p>
          <a:p>
            <a:pPr marL="114291" indent="0">
              <a:buNone/>
            </a:pPr>
            <a:endParaRPr lang="fr-FR" sz="2400" dirty="0"/>
          </a:p>
          <a:p>
            <a:pPr marL="114291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0986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944</Words>
  <Application>Microsoft Macintosh PowerPoint</Application>
  <PresentationFormat>Grand écran</PresentationFormat>
  <Paragraphs>130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Thème Office</vt:lpstr>
      <vt:lpstr>Partie I  L’assurance qualité interne : un trajet pour chaque institution et un objectif commun pour l’enseignement supérieur  Le besoin de dynamisation et de réseautage des CpQ</vt:lpstr>
      <vt:lpstr>Présentation PowerPoint</vt:lpstr>
      <vt:lpstr>Présentation PowerPoint</vt:lpstr>
      <vt:lpstr>Présentation PowerPoint</vt:lpstr>
      <vt:lpstr>Les résultats de l’enquête de février-mars 2021 et des entretiens avec les 13 universités et la DGET, ciblant les CpQ</vt:lpstr>
      <vt:lpstr>Pourquoi faut-il dynamiser les CpQ ?   L’expérience du passé et des autres pays pour identifier les risques</vt:lpstr>
      <vt:lpstr>Pourquoi faut-il dynamiser les CpQ ?  Accompagner l’université/DGET dans son trajet en assurance qualité interne</vt:lpstr>
      <vt:lpstr>Pourquoi faut-il dynamiser les CpQ ?   PromESse sur l’assurance qualité :  répondre à des besoins</vt:lpstr>
      <vt:lpstr>Pourquoi faut-il dynamiser les CpQ ?   Les objectifs multiples de PromESse sur l’assurance qualité</vt:lpstr>
      <vt:lpstr>Pourquoi faut-il favoriser le réseautage des CpQ ?   </vt:lpstr>
      <vt:lpstr>Exemples d’apports du projet PromESsE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Autres contributions du projet PromESsE</vt:lpstr>
      <vt:lpstr>Exemples d’apports du projet SAGESSE</vt:lpstr>
      <vt:lpstr>Présentation PowerPoint</vt:lpstr>
      <vt:lpstr>Présentation PowerPoint</vt:lpstr>
      <vt:lpstr>Présentation PowerPoint</vt:lpstr>
      <vt:lpstr>Autres contributions du projet SAGESSE</vt:lpstr>
      <vt:lpstr>Exemples d’apports du projet « Auto-évaluation des universités maghrébines » </vt:lpstr>
      <vt:lpstr>Présentation PowerPoint</vt:lpstr>
      <vt:lpstr>Présentation PowerPoint</vt:lpstr>
      <vt:lpstr>Présentation PowerPoint</vt:lpstr>
      <vt:lpstr>Présentation PowerPoint</vt:lpstr>
      <vt:lpstr>Exemples d’apports attendus du projet EQuAM-T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ALLOUCHE BECHIR</dc:creator>
  <cp:lastModifiedBy>Fabrice HENARD</cp:lastModifiedBy>
  <cp:revision>25</cp:revision>
  <dcterms:created xsi:type="dcterms:W3CDTF">2021-05-02T19:32:03Z</dcterms:created>
  <dcterms:modified xsi:type="dcterms:W3CDTF">2021-05-03T10:57:03Z</dcterms:modified>
</cp:coreProperties>
</file>