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60" r:id="rId2"/>
    <p:sldId id="395" r:id="rId3"/>
    <p:sldId id="396" r:id="rId4"/>
    <p:sldId id="397" r:id="rId5"/>
    <p:sldId id="402" r:id="rId6"/>
    <p:sldId id="398" r:id="rId7"/>
    <p:sldId id="401" r:id="rId8"/>
    <p:sldId id="405" r:id="rId9"/>
    <p:sldId id="403" r:id="rId10"/>
    <p:sldId id="404" r:id="rId11"/>
    <p:sldId id="399" r:id="rId12"/>
    <p:sldId id="393" r:id="rId13"/>
  </p:sldIdLst>
  <p:sldSz cx="12192000" cy="6858000"/>
  <p:notesSz cx="6808788" cy="99409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88" autoAdjust="0"/>
    <p:restoredTop sz="94671" autoAdjust="0"/>
  </p:normalViewPr>
  <p:slideViewPr>
    <p:cSldViewPr snapToGrid="0">
      <p:cViewPr varScale="1">
        <p:scale>
          <a:sx n="60" d="100"/>
          <a:sy n="60" d="100"/>
        </p:scale>
        <p:origin x="720" y="4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4" d="100"/>
          <a:sy n="64" d="100"/>
        </p:scale>
        <p:origin x="-3096" y="-82"/>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6737" y="0"/>
            <a:ext cx="2950475" cy="497046"/>
          </a:xfrm>
          <a:prstGeom prst="rect">
            <a:avLst/>
          </a:prstGeom>
        </p:spPr>
        <p:txBody>
          <a:bodyPr vert="horz" lIns="91440" tIns="45720" rIns="91440" bIns="45720" rtlCol="0"/>
          <a:lstStyle>
            <a:lvl1pPr algn="r">
              <a:defRPr sz="1200"/>
            </a:lvl1pPr>
          </a:lstStyle>
          <a:p>
            <a:fld id="{3D84804B-2F59-4C59-B7A2-97BB8B3E8A3D}" type="datetimeFigureOut">
              <a:rPr lang="fr-FR" smtClean="0"/>
              <a:t>04/05/2021</a:t>
            </a:fld>
            <a:endParaRPr lang="fr-FR"/>
          </a:p>
        </p:txBody>
      </p:sp>
      <p:sp>
        <p:nvSpPr>
          <p:cNvPr id="4" name="Espace réservé du pied de page 3"/>
          <p:cNvSpPr>
            <a:spLocks noGrp="1"/>
          </p:cNvSpPr>
          <p:nvPr>
            <p:ph type="ftr" sz="quarter" idx="2"/>
          </p:nvPr>
        </p:nvSpPr>
        <p:spPr>
          <a:xfrm>
            <a:off x="0" y="9442154"/>
            <a:ext cx="2950475" cy="497046"/>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6737" y="9442154"/>
            <a:ext cx="2950475" cy="497046"/>
          </a:xfrm>
          <a:prstGeom prst="rect">
            <a:avLst/>
          </a:prstGeom>
        </p:spPr>
        <p:txBody>
          <a:bodyPr vert="horz" lIns="91440" tIns="45720" rIns="91440" bIns="45720" rtlCol="0" anchor="b"/>
          <a:lstStyle>
            <a:lvl1pPr algn="r">
              <a:defRPr sz="1200"/>
            </a:lvl1pPr>
          </a:lstStyle>
          <a:p>
            <a:fld id="{56D4D412-69A4-4722-ABAA-A20562901C46}" type="slidenum">
              <a:rPr lang="fr-FR" smtClean="0"/>
              <a:t>‹N›</a:t>
            </a:fld>
            <a:endParaRPr lang="fr-FR"/>
          </a:p>
        </p:txBody>
      </p:sp>
    </p:spTree>
    <p:extLst>
      <p:ext uri="{BB962C8B-B14F-4D97-AF65-F5344CB8AC3E}">
        <p14:creationId xmlns:p14="http://schemas.microsoft.com/office/powerpoint/2010/main" val="23151587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706CC704-D9B1-493F-9A27-AE52760055B4}" type="datetimeFigureOut">
              <a:rPr lang="fr-FR" smtClean="0"/>
              <a:t>04/05/2021</a:t>
            </a:fld>
            <a:endParaRPr lang="fr-FR"/>
          </a:p>
        </p:txBody>
      </p:sp>
      <p:sp>
        <p:nvSpPr>
          <p:cNvPr id="4" name="Espace réservé de l'image des diapositives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93A7C54F-CE17-48F0-B234-54A1915574AD}" type="slidenum">
              <a:rPr lang="fr-FR" smtClean="0"/>
              <a:t>‹N›</a:t>
            </a:fld>
            <a:endParaRPr lang="fr-FR"/>
          </a:p>
        </p:txBody>
      </p:sp>
    </p:spTree>
    <p:extLst>
      <p:ext uri="{BB962C8B-B14F-4D97-AF65-F5344CB8AC3E}">
        <p14:creationId xmlns:p14="http://schemas.microsoft.com/office/powerpoint/2010/main" val="323447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93A7C54F-CE17-48F0-B234-54A1915574AD}" type="slidenum">
              <a:rPr lang="fr-FR" smtClean="0"/>
              <a:t>1</a:t>
            </a:fld>
            <a:endParaRPr lang="fr-FR"/>
          </a:p>
        </p:txBody>
      </p:sp>
    </p:spTree>
    <p:extLst>
      <p:ext uri="{BB962C8B-B14F-4D97-AF65-F5344CB8AC3E}">
        <p14:creationId xmlns:p14="http://schemas.microsoft.com/office/powerpoint/2010/main" val="29215563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Sous-titre 2" title="Sous-titre">
            <a:extLst>
              <a:ext uri="{FF2B5EF4-FFF2-40B4-BE49-F238E27FC236}">
                <a16:creationId xmlns:a16="http://schemas.microsoft.com/office/drawing/2014/main" id="{90902C5E-C8BE-4021-990D-D613FE5CDB68}"/>
              </a:ext>
            </a:extLst>
          </p:cNvPr>
          <p:cNvSpPr>
            <a:spLocks noGrp="1"/>
          </p:cNvSpPr>
          <p:nvPr>
            <p:ph type="subTitle" idx="1" hasCustomPrompt="1"/>
          </p:nvPr>
        </p:nvSpPr>
        <p:spPr>
          <a:xfrm>
            <a:off x="5605193" y="4255788"/>
            <a:ext cx="5136601" cy="1257574"/>
          </a:xfrm>
          <a:prstGeom prst="rect">
            <a:avLst/>
          </a:prstGeom>
        </p:spPr>
        <p:txBody>
          <a:bodyPr rtlCol="0"/>
          <a:lstStyle>
            <a:lvl1pPr marL="0" indent="0" algn="l">
              <a:buNone/>
              <a:defRPr sz="2800" b="0" i="0" spc="300">
                <a:solidFill>
                  <a:schemeClr val="accent6"/>
                </a:solidFill>
                <a:latin typeface="+mn-lt"/>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fr-FR" noProof="0" dirty="0"/>
              <a:t>CLIQUEZ POUR MODIFIER LE SOUS-TITRE</a:t>
            </a:r>
          </a:p>
        </p:txBody>
      </p:sp>
      <p:sp>
        <p:nvSpPr>
          <p:cNvPr id="25" name="Espace réservé du contenu 24">
            <a:extLst>
              <a:ext uri="{FF2B5EF4-FFF2-40B4-BE49-F238E27FC236}">
                <a16:creationId xmlns:a16="http://schemas.microsoft.com/office/drawing/2014/main" id="{EED67E37-4ABF-4ACA-B921-EA9BDCBD7620}"/>
              </a:ext>
            </a:extLst>
          </p:cNvPr>
          <p:cNvSpPr>
            <a:spLocks noGrp="1"/>
          </p:cNvSpPr>
          <p:nvPr>
            <p:ph sz="quarter" idx="13" hasCustomPrompt="1"/>
          </p:nvPr>
        </p:nvSpPr>
        <p:spPr>
          <a:xfrm>
            <a:off x="5605193" y="2044862"/>
            <a:ext cx="5223228" cy="2007257"/>
          </a:xfrm>
          <a:prstGeom prst="rect">
            <a:avLst/>
          </a:prstGeom>
        </p:spPr>
        <p:txBody>
          <a:bodyPr/>
          <a:lstStyle>
            <a:lvl1pPr marL="0" indent="0">
              <a:buNone/>
              <a:defRPr sz="4800">
                <a:solidFill>
                  <a:srgbClr val="7030A0"/>
                </a:solidFill>
              </a:defRPr>
            </a:lvl1pPr>
          </a:lstStyle>
          <a:p>
            <a:pPr lvl="0"/>
            <a:r>
              <a:rPr lang="fr-FR" dirty="0"/>
              <a:t>Titre de la présentation</a:t>
            </a:r>
          </a:p>
        </p:txBody>
      </p:sp>
      <p:sp>
        <p:nvSpPr>
          <p:cNvPr id="7" name="Parallélogramme 16">
            <a:extLst>
              <a:ext uri="{FF2B5EF4-FFF2-40B4-BE49-F238E27FC236}">
                <a16:creationId xmlns:a16="http://schemas.microsoft.com/office/drawing/2014/main" id="{7D937721-835D-4D84-94A3-6C79D4639514}"/>
              </a:ext>
            </a:extLst>
          </p:cNvPr>
          <p:cNvSpPr/>
          <p:nvPr userDrawn="1"/>
        </p:nvSpPr>
        <p:spPr>
          <a:xfrm rot="19958790">
            <a:off x="-637324" y="3588176"/>
            <a:ext cx="3860162" cy="1746952"/>
          </a:xfrm>
          <a:prstGeom prst="parallelogram">
            <a:avLst>
              <a:gd name="adj" fmla="val 53218"/>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cxnSp>
        <p:nvCxnSpPr>
          <p:cNvPr id="8" name="Connecteur droit 7">
            <a:extLst>
              <a:ext uri="{FF2B5EF4-FFF2-40B4-BE49-F238E27FC236}">
                <a16:creationId xmlns:a16="http://schemas.microsoft.com/office/drawing/2014/main" id="{732BB30B-8262-4715-998F-AAF6A81ADFD3}"/>
              </a:ext>
            </a:extLst>
          </p:cNvPr>
          <p:cNvCxnSpPr>
            <a:cxnSpLocks/>
          </p:cNvCxnSpPr>
          <p:nvPr userDrawn="1"/>
        </p:nvCxnSpPr>
        <p:spPr>
          <a:xfrm flipV="1">
            <a:off x="0" y="1010090"/>
            <a:ext cx="1785257" cy="90750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 name="Connecteur droit 8">
            <a:extLst>
              <a:ext uri="{FF2B5EF4-FFF2-40B4-BE49-F238E27FC236}">
                <a16:creationId xmlns:a16="http://schemas.microsoft.com/office/drawing/2014/main" id="{2B2F1D2E-B631-4CB1-9448-2B50F8C46316}"/>
              </a:ext>
            </a:extLst>
          </p:cNvPr>
          <p:cNvCxnSpPr>
            <a:cxnSpLocks/>
          </p:cNvCxnSpPr>
          <p:nvPr userDrawn="1"/>
        </p:nvCxnSpPr>
        <p:spPr>
          <a:xfrm flipV="1">
            <a:off x="0" y="1047870"/>
            <a:ext cx="5470358" cy="276384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0" name="Connecteur droit 9">
            <a:extLst>
              <a:ext uri="{FF2B5EF4-FFF2-40B4-BE49-F238E27FC236}">
                <a16:creationId xmlns:a16="http://schemas.microsoft.com/office/drawing/2014/main" id="{5CF69447-82AD-475F-A3AE-3D7FF61DBFE2}"/>
              </a:ext>
            </a:extLst>
          </p:cNvPr>
          <p:cNvCxnSpPr>
            <a:cxnSpLocks/>
          </p:cNvCxnSpPr>
          <p:nvPr userDrawn="1"/>
        </p:nvCxnSpPr>
        <p:spPr>
          <a:xfrm flipV="1">
            <a:off x="-17837" y="5266944"/>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Parallélogramme 23">
            <a:extLst>
              <a:ext uri="{FF2B5EF4-FFF2-40B4-BE49-F238E27FC236}">
                <a16:creationId xmlns:a16="http://schemas.microsoft.com/office/drawing/2014/main" id="{FC8C82F3-94EE-4B4F-A01D-993A41BC00B1}"/>
              </a:ext>
            </a:extLst>
          </p:cNvPr>
          <p:cNvSpPr/>
          <p:nvPr userDrawn="1"/>
        </p:nvSpPr>
        <p:spPr>
          <a:xfrm rot="19958790">
            <a:off x="-139035" y="3407045"/>
            <a:ext cx="1438399" cy="236580"/>
          </a:xfrm>
          <a:prstGeom prst="parallelogram">
            <a:avLst>
              <a:gd name="adj" fmla="val 5321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cxnSp>
        <p:nvCxnSpPr>
          <p:cNvPr id="15" name="Connecteur droit 14"/>
          <p:cNvCxnSpPr/>
          <p:nvPr userDrawn="1"/>
        </p:nvCxnSpPr>
        <p:spPr>
          <a:xfrm>
            <a:off x="0" y="1249565"/>
            <a:ext cx="12204000" cy="0"/>
          </a:xfrm>
          <a:prstGeom prst="line">
            <a:avLst/>
          </a:prstGeom>
          <a:ln w="76200"/>
        </p:spPr>
        <p:style>
          <a:lnRef idx="3">
            <a:schemeClr val="dk1"/>
          </a:lnRef>
          <a:fillRef idx="0">
            <a:schemeClr val="dk1"/>
          </a:fillRef>
          <a:effectRef idx="2">
            <a:schemeClr val="dk1"/>
          </a:effectRef>
          <a:fontRef idx="minor">
            <a:schemeClr val="tx1"/>
          </a:fontRef>
        </p:style>
      </p:cxnSp>
      <p:pic>
        <p:nvPicPr>
          <p:cNvPr id="17" name="Picture 2" descr="logo_colore_orizzontal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0134" y="78798"/>
            <a:ext cx="3303739" cy="979345"/>
          </a:xfrm>
          <a:prstGeom prst="rect">
            <a:avLst/>
          </a:prstGeom>
        </p:spPr>
      </p:pic>
      <p:pic>
        <p:nvPicPr>
          <p:cNvPr id="2" name="Image 1"/>
          <p:cNvPicPr>
            <a:picLocks noChangeAspect="1"/>
          </p:cNvPicPr>
          <p:nvPr userDrawn="1"/>
        </p:nvPicPr>
        <p:blipFill rotWithShape="1">
          <a:blip r:embed="rId3">
            <a:extLst>
              <a:ext uri="{28A0092B-C50C-407E-A947-70E740481C1C}">
                <a14:useLocalDpi xmlns:a14="http://schemas.microsoft.com/office/drawing/2010/main" val="0"/>
              </a:ext>
            </a:extLst>
          </a:blip>
          <a:srcRect b="18117"/>
          <a:stretch/>
        </p:blipFill>
        <p:spPr>
          <a:xfrm>
            <a:off x="9814560" y="123808"/>
            <a:ext cx="2087880" cy="973357"/>
          </a:xfrm>
          <a:prstGeom prst="rect">
            <a:avLst/>
          </a:prstGeom>
        </p:spPr>
      </p:pic>
      <p:pic>
        <p:nvPicPr>
          <p:cNvPr id="20" name="Image 1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826976" y="98507"/>
            <a:ext cx="962623" cy="1044771"/>
          </a:xfrm>
          <a:prstGeom prst="rect">
            <a:avLst/>
          </a:prstGeom>
        </p:spPr>
      </p:pic>
    </p:spTree>
    <p:extLst>
      <p:ext uri="{BB962C8B-B14F-4D97-AF65-F5344CB8AC3E}">
        <p14:creationId xmlns:p14="http://schemas.microsoft.com/office/powerpoint/2010/main" val="529824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89910BE-BA9D-4098-A3FA-82981BDB9C90}"/>
              </a:ext>
            </a:extLst>
          </p:cNvPr>
          <p:cNvSpPr>
            <a:spLocks noGrp="1"/>
          </p:cNvSpPr>
          <p:nvPr>
            <p:ph idx="1" hasCustomPrompt="1"/>
          </p:nvPr>
        </p:nvSpPr>
        <p:spPr>
          <a:xfrm>
            <a:off x="682024" y="2522008"/>
            <a:ext cx="10515600" cy="3011689"/>
          </a:xfrm>
          <a:prstGeom prst="rect">
            <a:avLst/>
          </a:prstGeom>
        </p:spPr>
        <p:txBody>
          <a:bodyPr/>
          <a:lstStyle>
            <a:lvl1pPr marL="319088" marR="0" indent="-319088" algn="l" defTabSz="914400" rtl="0" eaLnBrk="0" fontAlgn="base" latinLnBrk="0" hangingPunct="0">
              <a:lnSpc>
                <a:spcPct val="100000"/>
              </a:lnSpc>
              <a:spcBef>
                <a:spcPts val="700"/>
              </a:spcBef>
              <a:spcAft>
                <a:spcPct val="0"/>
              </a:spcAft>
              <a:buClr>
                <a:srgbClr val="DA1F28"/>
              </a:buClr>
              <a:buSzPct val="90000"/>
              <a:buFont typeface="Wingdings" pitchFamily="2" charset="2"/>
              <a:buChar char="n"/>
              <a:tabLst/>
              <a:defRPr sz="2400">
                <a:latin typeface="Tahoma" panose="020B0604030504040204" pitchFamily="34" charset="0"/>
                <a:cs typeface="Tahoma" panose="020B0604030504040204" pitchFamily="34" charset="0"/>
              </a:defRPr>
            </a:lvl1pPr>
            <a:lvl2pPr marL="639763" marR="0" indent="-273050" algn="l" defTabSz="914400" rtl="0" eaLnBrk="0" fontAlgn="base" latinLnBrk="0" hangingPunct="0">
              <a:lnSpc>
                <a:spcPct val="100000"/>
              </a:lnSpc>
              <a:spcBef>
                <a:spcPts val="550"/>
              </a:spcBef>
              <a:spcAft>
                <a:spcPct val="0"/>
              </a:spcAft>
              <a:buClr>
                <a:srgbClr val="2DA2BF"/>
              </a:buClr>
              <a:buSzPct val="80000"/>
              <a:buFont typeface="Wingdings 2" pitchFamily="18" charset="2"/>
              <a:buChar char="©"/>
              <a:tabLst/>
              <a:defRPr sz="2000">
                <a:latin typeface="+mj-lt"/>
              </a:defRPr>
            </a:lvl2pPr>
            <a:lvl3pPr marL="914400" marR="0" indent="-228600" algn="l" defTabSz="914400" rtl="0" eaLnBrk="0" fontAlgn="base" latinLnBrk="0" hangingPunct="0">
              <a:lnSpc>
                <a:spcPct val="100000"/>
              </a:lnSpc>
              <a:spcBef>
                <a:spcPts val="500"/>
              </a:spcBef>
              <a:spcAft>
                <a:spcPct val="0"/>
              </a:spcAft>
              <a:buClr>
                <a:prstClr val="black"/>
              </a:buClr>
              <a:buSzPct val="70000"/>
              <a:buFont typeface="Wingdings 2" pitchFamily="18" charset="2"/>
              <a:buChar char="¢"/>
              <a:tabLst/>
              <a:defRPr/>
            </a:lvl3pPr>
            <a:lvl4pPr marL="1371600" marR="0" indent="-228600" algn="l" defTabSz="914400" rtl="0" eaLnBrk="0" fontAlgn="base" latinLnBrk="0" hangingPunct="0">
              <a:lnSpc>
                <a:spcPct val="100000"/>
              </a:lnSpc>
              <a:spcBef>
                <a:spcPts val="400"/>
              </a:spcBef>
              <a:spcAft>
                <a:spcPct val="0"/>
              </a:spcAft>
              <a:buClr>
                <a:srgbClr val="EB641B"/>
              </a:buClr>
              <a:buSzPct val="75000"/>
              <a:buFont typeface="Wingdings" pitchFamily="2" charset="2"/>
              <a:buChar char=""/>
              <a:tabLst/>
              <a:defRPr/>
            </a:lvl4pPr>
            <a:lvl5pPr marL="1828800" marR="0" indent="-228600" algn="l" defTabSz="914400" rtl="0" eaLnBrk="0" fontAlgn="base" latinLnBrk="0" hangingPunct="0">
              <a:lnSpc>
                <a:spcPct val="100000"/>
              </a:lnSpc>
              <a:spcBef>
                <a:spcPts val="400"/>
              </a:spcBef>
              <a:spcAft>
                <a:spcPct val="0"/>
              </a:spcAft>
              <a:buClr>
                <a:srgbClr val="39639D"/>
              </a:buClr>
              <a:buSzPct val="65000"/>
              <a:buFont typeface="Wingdings" pitchFamily="2" charset="2"/>
              <a:buChar char=""/>
              <a:tabLst/>
              <a:defRPr/>
            </a:lvl5pPr>
          </a:lstStyle>
          <a:p>
            <a:pPr marL="319088" marR="0" lvl="0" indent="-319088" algn="l" defTabSz="914400" rtl="0" eaLnBrk="0" fontAlgn="base" latinLnBrk="0" hangingPunct="0">
              <a:lnSpc>
                <a:spcPct val="100000"/>
              </a:lnSpc>
              <a:spcBef>
                <a:spcPts val="700"/>
              </a:spcBef>
              <a:spcAft>
                <a:spcPct val="0"/>
              </a:spcAft>
              <a:buClr>
                <a:srgbClr val="DA1F28"/>
              </a:buClr>
              <a:buSzPct val="90000"/>
              <a:buFont typeface="Wingdings" pitchFamily="2" charset="2"/>
              <a:buChar char="n"/>
              <a:tabLst/>
              <a:defRPr/>
            </a:pPr>
            <a:r>
              <a:rPr kumimoji="0" lang="fr-FR" sz="2800" b="0" i="0" u="none" strike="noStrike" kern="1200" cap="none" spc="0" normalizeH="0" baseline="0" noProof="0" dirty="0">
                <a:ln>
                  <a:noFill/>
                </a:ln>
                <a:solidFill>
                  <a:prstClr val="black"/>
                </a:solidFill>
                <a:effectLst/>
                <a:uLnTx/>
                <a:uFillTx/>
                <a:latin typeface="Tahoma" pitchFamily="34" charset="0"/>
                <a:ea typeface="+mn-ea"/>
                <a:cs typeface="Tahoma" pitchFamily="34" charset="0"/>
              </a:rPr>
              <a:t>Cliquez pour modifier les styles du texte du masque</a:t>
            </a:r>
          </a:p>
          <a:p>
            <a:pPr marL="639763" marR="0" lvl="1" indent="-273050" algn="l" defTabSz="914400" rtl="0" eaLnBrk="0" fontAlgn="base" latinLnBrk="0" hangingPunct="0">
              <a:lnSpc>
                <a:spcPct val="100000"/>
              </a:lnSpc>
              <a:spcBef>
                <a:spcPts val="550"/>
              </a:spcBef>
              <a:spcAft>
                <a:spcPct val="0"/>
              </a:spcAft>
              <a:buClr>
                <a:srgbClr val="2DA2BF"/>
              </a:buClr>
              <a:buSzPct val="80000"/>
              <a:buFont typeface="Wingdings 2" pitchFamily="18" charset="2"/>
              <a:buChar char="©"/>
              <a:tabLst/>
              <a:defRPr/>
            </a:pPr>
            <a:r>
              <a:rPr kumimoji="0" lang="fr-FR" sz="2400" b="0" i="0" u="none" strike="noStrike" kern="1200" cap="none" spc="0" normalizeH="0" baseline="0" noProof="0" dirty="0">
                <a:ln>
                  <a:noFill/>
                </a:ln>
                <a:solidFill>
                  <a:prstClr val="black"/>
                </a:solidFill>
                <a:effectLst/>
                <a:uLnTx/>
                <a:uFillTx/>
                <a:latin typeface="Tahoma" pitchFamily="34" charset="0"/>
                <a:ea typeface="+mn-ea"/>
                <a:cs typeface="Tahoma" pitchFamily="34" charset="0"/>
              </a:rPr>
              <a:t>Deuxième niveau</a:t>
            </a:r>
          </a:p>
          <a:p>
            <a:pPr marL="914400" marR="0" lvl="2" indent="-228600" algn="l" defTabSz="914400" rtl="0" eaLnBrk="0" fontAlgn="base" latinLnBrk="0" hangingPunct="0">
              <a:lnSpc>
                <a:spcPct val="100000"/>
              </a:lnSpc>
              <a:spcBef>
                <a:spcPts val="500"/>
              </a:spcBef>
              <a:spcAft>
                <a:spcPct val="0"/>
              </a:spcAft>
              <a:buClr>
                <a:prstClr val="black"/>
              </a:buClr>
              <a:buSzPct val="70000"/>
              <a:buFont typeface="Wingdings 2" pitchFamily="18" charset="2"/>
              <a:buChar char="¢"/>
              <a:tabLst/>
              <a:defRPr/>
            </a:pPr>
            <a:r>
              <a:rPr kumimoji="0" lang="fr-FR" sz="2000" b="0" i="0" u="none" strike="noStrike" kern="1200" cap="none" spc="0" normalizeH="0" baseline="0" noProof="0" dirty="0">
                <a:ln>
                  <a:noFill/>
                </a:ln>
                <a:solidFill>
                  <a:prstClr val="black"/>
                </a:solidFill>
                <a:effectLst/>
                <a:uLnTx/>
                <a:uFillTx/>
                <a:latin typeface="Tahoma" pitchFamily="34" charset="0"/>
                <a:ea typeface="+mn-ea"/>
                <a:cs typeface="Tahoma" pitchFamily="34" charset="0"/>
              </a:rPr>
              <a:t>Troisième niveau</a:t>
            </a:r>
          </a:p>
          <a:p>
            <a:pPr marL="1371600" marR="0" lvl="3" indent="-228600" algn="l" defTabSz="914400" rtl="0" eaLnBrk="0" fontAlgn="base" latinLnBrk="0" hangingPunct="0">
              <a:lnSpc>
                <a:spcPct val="100000"/>
              </a:lnSpc>
              <a:spcBef>
                <a:spcPts val="400"/>
              </a:spcBef>
              <a:spcAft>
                <a:spcPct val="0"/>
              </a:spcAft>
              <a:buClr>
                <a:srgbClr val="EB641B"/>
              </a:buClr>
              <a:buSzPct val="75000"/>
              <a:buFont typeface="Wingdings" pitchFamily="2" charset="2"/>
              <a:buChar char=""/>
              <a:tabLst/>
              <a:defRPr/>
            </a:pPr>
            <a:r>
              <a:rPr kumimoji="0" lang="fr-FR" sz="2000" b="0" i="0" u="none" strike="noStrike" kern="1200" cap="none" spc="0" normalizeH="0" baseline="0" noProof="0" dirty="0">
                <a:ln>
                  <a:noFill/>
                </a:ln>
                <a:solidFill>
                  <a:prstClr val="black"/>
                </a:solidFill>
                <a:effectLst/>
                <a:uLnTx/>
                <a:uFillTx/>
                <a:latin typeface="Tahoma" pitchFamily="34" charset="0"/>
                <a:ea typeface="+mn-ea"/>
                <a:cs typeface="Tahoma" pitchFamily="34" charset="0"/>
              </a:rPr>
              <a:t>Quatrième niveau</a:t>
            </a:r>
          </a:p>
          <a:p>
            <a:pPr marL="1828800" marR="0" lvl="4" indent="-228600" algn="l" defTabSz="914400" rtl="0" eaLnBrk="0" fontAlgn="base" latinLnBrk="0" hangingPunct="0">
              <a:lnSpc>
                <a:spcPct val="100000"/>
              </a:lnSpc>
              <a:spcBef>
                <a:spcPts val="400"/>
              </a:spcBef>
              <a:spcAft>
                <a:spcPct val="0"/>
              </a:spcAft>
              <a:buClr>
                <a:srgbClr val="39639D"/>
              </a:buClr>
              <a:buSzPct val="65000"/>
              <a:buFont typeface="Wingdings" pitchFamily="2" charset="2"/>
              <a:buChar char=""/>
              <a:tabLst/>
              <a:defRPr/>
            </a:pPr>
            <a:r>
              <a:rPr kumimoji="0" lang="fr-FR" sz="2000" b="0" i="0" u="none" strike="noStrike" kern="1200" cap="none" spc="0" normalizeH="0" baseline="0" noProof="0" dirty="0">
                <a:ln>
                  <a:noFill/>
                </a:ln>
                <a:solidFill>
                  <a:prstClr val="black"/>
                </a:solidFill>
                <a:effectLst/>
                <a:uLnTx/>
                <a:uFillTx/>
                <a:latin typeface="Tahoma" pitchFamily="34" charset="0"/>
                <a:ea typeface="+mn-ea"/>
                <a:cs typeface="Tahoma" pitchFamily="34" charset="0"/>
              </a:rPr>
              <a:t>Cinquième niveau</a:t>
            </a:r>
          </a:p>
        </p:txBody>
      </p:sp>
      <p:sp>
        <p:nvSpPr>
          <p:cNvPr id="10" name="Parallélogramme 35">
            <a:extLst>
              <a:ext uri="{FF2B5EF4-FFF2-40B4-BE49-F238E27FC236}">
                <a16:creationId xmlns:a16="http://schemas.microsoft.com/office/drawing/2014/main" id="{8006416B-866C-47E5-8480-109B40F9EAA9}"/>
              </a:ext>
            </a:extLst>
          </p:cNvPr>
          <p:cNvSpPr/>
          <p:nvPr userDrawn="1"/>
        </p:nvSpPr>
        <p:spPr>
          <a:xfrm flipH="1">
            <a:off x="6679908" y="1"/>
            <a:ext cx="1044867" cy="390524"/>
          </a:xfrm>
          <a:prstGeom prst="parallelogram">
            <a:avLst>
              <a:gd name="adj" fmla="val 135617"/>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noProof="0" dirty="0"/>
          </a:p>
        </p:txBody>
      </p:sp>
      <p:sp>
        <p:nvSpPr>
          <p:cNvPr id="11" name="Parallélogramme 10">
            <a:extLst>
              <a:ext uri="{FF2B5EF4-FFF2-40B4-BE49-F238E27FC236}">
                <a16:creationId xmlns:a16="http://schemas.microsoft.com/office/drawing/2014/main" id="{DE18C3B6-28E6-4BBC-B634-F81DE5A9D13C}"/>
              </a:ext>
            </a:extLst>
          </p:cNvPr>
          <p:cNvSpPr/>
          <p:nvPr userDrawn="1"/>
        </p:nvSpPr>
        <p:spPr>
          <a:xfrm rot="2178838" flipH="1">
            <a:off x="11038770" y="1199729"/>
            <a:ext cx="1354398" cy="226087"/>
          </a:xfrm>
          <a:prstGeom prst="parallelogram">
            <a:avLst>
              <a:gd name="adj" fmla="val 72003"/>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cxnSp>
        <p:nvCxnSpPr>
          <p:cNvPr id="7" name="Connecteur droit 6"/>
          <p:cNvCxnSpPr/>
          <p:nvPr userDrawn="1"/>
        </p:nvCxnSpPr>
        <p:spPr>
          <a:xfrm>
            <a:off x="0" y="1249565"/>
            <a:ext cx="12204000" cy="0"/>
          </a:xfrm>
          <a:prstGeom prst="line">
            <a:avLst/>
          </a:prstGeom>
          <a:ln w="76200"/>
        </p:spPr>
        <p:style>
          <a:lnRef idx="3">
            <a:schemeClr val="dk1"/>
          </a:lnRef>
          <a:fillRef idx="0">
            <a:schemeClr val="dk1"/>
          </a:fillRef>
          <a:effectRef idx="2">
            <a:schemeClr val="dk1"/>
          </a:effectRef>
          <a:fontRef idx="minor">
            <a:schemeClr val="tx1"/>
          </a:fontRef>
        </p:style>
      </p:cxnSp>
      <p:sp>
        <p:nvSpPr>
          <p:cNvPr id="19" name="Titre 1">
            <a:extLst>
              <a:ext uri="{FF2B5EF4-FFF2-40B4-BE49-F238E27FC236}">
                <a16:creationId xmlns:a16="http://schemas.microsoft.com/office/drawing/2014/main" id="{9BEE6194-08FE-48F6-B684-9E0F16896A66}"/>
              </a:ext>
            </a:extLst>
          </p:cNvPr>
          <p:cNvSpPr>
            <a:spLocks noGrp="1"/>
          </p:cNvSpPr>
          <p:nvPr>
            <p:ph type="title"/>
          </p:nvPr>
        </p:nvSpPr>
        <p:spPr>
          <a:xfrm>
            <a:off x="682024" y="1365508"/>
            <a:ext cx="10684914" cy="479231"/>
          </a:xfrm>
          <a:prstGeom prst="rect">
            <a:avLst/>
          </a:prstGeom>
          <a:ln/>
        </p:spPr>
        <p:style>
          <a:lnRef idx="2">
            <a:schemeClr val="accent1">
              <a:shade val="50000"/>
            </a:schemeClr>
          </a:lnRef>
          <a:fillRef idx="1">
            <a:schemeClr val="accent1"/>
          </a:fillRef>
          <a:effectRef idx="0">
            <a:schemeClr val="accent1"/>
          </a:effectRef>
          <a:fontRef idx="none"/>
        </p:style>
        <p:txBody>
          <a:bodyPr/>
          <a:lstStyle>
            <a:lvl1pPr algn="l">
              <a:defRPr sz="2800" b="0" cap="none" spc="0">
                <a:ln>
                  <a:noFill/>
                </a:ln>
                <a:solidFill>
                  <a:schemeClr val="accent4">
                    <a:lumMod val="60000"/>
                    <a:lumOff val="40000"/>
                  </a:schemeClr>
                </a:solidFill>
                <a:effectLst/>
                <a:latin typeface="Tahoma" pitchFamily="34" charset="0"/>
                <a:ea typeface="Tahoma" pitchFamily="34" charset="0"/>
                <a:cs typeface="Tahoma" pitchFamily="34" charset="0"/>
              </a:defRPr>
            </a:lvl1pPr>
          </a:lstStyle>
          <a:p>
            <a:r>
              <a:rPr lang="fr-FR" dirty="0"/>
              <a:t>Modifiez le style du titre</a:t>
            </a:r>
          </a:p>
        </p:txBody>
      </p:sp>
      <p:sp>
        <p:nvSpPr>
          <p:cNvPr id="2" name="ZoneTexte 1"/>
          <p:cNvSpPr txBox="1"/>
          <p:nvPr userDrawn="1"/>
        </p:nvSpPr>
        <p:spPr>
          <a:xfrm>
            <a:off x="-4175" y="1401172"/>
            <a:ext cx="677275" cy="369332"/>
          </a:xfrm>
          <a:prstGeom prst="rect">
            <a:avLst/>
          </a:prstGeom>
          <a:noFill/>
        </p:spPr>
        <p:txBody>
          <a:bodyPr wrap="square" rtlCol="0">
            <a:spAutoFit/>
          </a:bodyPr>
          <a:lstStyle/>
          <a:p>
            <a:pPr algn="l"/>
            <a:fld id="{8F4E0F87-F8B2-41F7-8DB3-B9FB74A9FA08}" type="slidenum">
              <a:rPr lang="fr-FR" b="1" smtClean="0">
                <a:solidFill>
                  <a:srgbClr val="C00000"/>
                </a:solidFill>
                <a:latin typeface="Tahoma" panose="020B0604030504040204" pitchFamily="34" charset="0"/>
                <a:ea typeface="Tahoma" panose="020B0604030504040204" pitchFamily="34" charset="0"/>
                <a:cs typeface="Tahoma" panose="020B0604030504040204" pitchFamily="34" charset="0"/>
              </a:rPr>
              <a:t>‹N›</a:t>
            </a:fld>
            <a:endParaRPr lang="fr-FR" dirty="0">
              <a:solidFill>
                <a:srgbClr val="C00000"/>
              </a:solidFill>
              <a:latin typeface="Tahoma" panose="020B0604030504040204" pitchFamily="34" charset="0"/>
              <a:ea typeface="Tahoma" panose="020B0604030504040204" pitchFamily="34" charset="0"/>
              <a:cs typeface="Tahoma" panose="020B0604030504040204" pitchFamily="34" charset="0"/>
            </a:endParaRPr>
          </a:p>
        </p:txBody>
      </p:sp>
      <p:pic>
        <p:nvPicPr>
          <p:cNvPr id="12" name="Picture 2" descr="logo_colore_orizzontal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0134" y="78798"/>
            <a:ext cx="3303739" cy="979345"/>
          </a:xfrm>
          <a:prstGeom prst="rect">
            <a:avLst/>
          </a:prstGeom>
        </p:spPr>
      </p:pic>
      <p:pic>
        <p:nvPicPr>
          <p:cNvPr id="13" name="Image 12"/>
          <p:cNvPicPr>
            <a:picLocks noChangeAspect="1"/>
          </p:cNvPicPr>
          <p:nvPr userDrawn="1"/>
        </p:nvPicPr>
        <p:blipFill rotWithShape="1">
          <a:blip r:embed="rId3">
            <a:extLst>
              <a:ext uri="{28A0092B-C50C-407E-A947-70E740481C1C}">
                <a14:useLocalDpi xmlns:a14="http://schemas.microsoft.com/office/drawing/2010/main" val="0"/>
              </a:ext>
            </a:extLst>
          </a:blip>
          <a:srcRect b="18117"/>
          <a:stretch/>
        </p:blipFill>
        <p:spPr>
          <a:xfrm>
            <a:off x="9814560" y="123808"/>
            <a:ext cx="2087880" cy="973357"/>
          </a:xfrm>
          <a:prstGeom prst="rect">
            <a:avLst/>
          </a:prstGeom>
        </p:spPr>
      </p:pic>
      <p:pic>
        <p:nvPicPr>
          <p:cNvPr id="14" name="Image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767959" y="24496"/>
            <a:ext cx="1058885" cy="1149248"/>
          </a:xfrm>
          <a:prstGeom prst="rect">
            <a:avLst/>
          </a:prstGeom>
        </p:spPr>
      </p:pic>
    </p:spTree>
    <p:extLst>
      <p:ext uri="{BB962C8B-B14F-4D97-AF65-F5344CB8AC3E}">
        <p14:creationId xmlns:p14="http://schemas.microsoft.com/office/powerpoint/2010/main" val="4079992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OVER 1">
    <p:spTree>
      <p:nvGrpSpPr>
        <p:cNvPr id="1" name=""/>
        <p:cNvGrpSpPr/>
        <p:nvPr/>
      </p:nvGrpSpPr>
      <p:grpSpPr>
        <a:xfrm>
          <a:off x="0" y="0"/>
          <a:ext cx="0" cy="0"/>
          <a:chOff x="0" y="0"/>
          <a:chExt cx="0" cy="0"/>
        </a:xfrm>
      </p:grpSpPr>
      <p:pic>
        <p:nvPicPr>
          <p:cNvPr id="3" name="Picture 2" descr="logo_color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47356" y="994673"/>
            <a:ext cx="4106342" cy="3264484"/>
          </a:xfrm>
          <a:prstGeom prst="rect">
            <a:avLst/>
          </a:prstGeom>
        </p:spPr>
      </p:pic>
      <p:sp>
        <p:nvSpPr>
          <p:cNvPr id="7" name="Rectangle 6"/>
          <p:cNvSpPr>
            <a:spLocks/>
          </p:cNvSpPr>
          <p:nvPr userDrawn="1"/>
        </p:nvSpPr>
        <p:spPr>
          <a:xfrm>
            <a:off x="0" y="5876071"/>
            <a:ext cx="12195835" cy="979345"/>
          </a:xfrm>
          <a:prstGeom prst="rect">
            <a:avLst/>
          </a:prstGeom>
          <a:solidFill>
            <a:srgbClr val="DFA11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3560729" y="6044787"/>
            <a:ext cx="5079596" cy="707886"/>
          </a:xfrm>
          <a:prstGeom prst="rect">
            <a:avLst/>
          </a:prstGeom>
        </p:spPr>
        <p:txBody>
          <a:bodyPr wrap="square">
            <a:spAutoFit/>
          </a:bodyPr>
          <a:lstStyle/>
          <a:p>
            <a:pPr algn="ctr"/>
            <a:r>
              <a:rPr lang="fr-FR" sz="1000" b="0" i="1" kern="1200" dirty="0">
                <a:solidFill>
                  <a:srgbClr val="FFFFFF"/>
                </a:solidFill>
                <a:effectLst/>
                <a:latin typeface="Trebuchet MS"/>
                <a:ea typeface="+mn-ea"/>
                <a:cs typeface="Trebuchet MS"/>
              </a:rPr>
              <a:t>Amélioration de la gouvernance</a:t>
            </a:r>
          </a:p>
          <a:p>
            <a:pPr algn="ctr"/>
            <a:r>
              <a:rPr lang="fr-FR" sz="1000" b="0" i="1" kern="1200" dirty="0">
                <a:solidFill>
                  <a:srgbClr val="FFFFFF"/>
                </a:solidFill>
                <a:effectLst/>
                <a:latin typeface="Trebuchet MS"/>
                <a:ea typeface="+mn-ea"/>
                <a:cs typeface="Trebuchet MS"/>
              </a:rPr>
              <a:t>dans le système de l’Enseignement Supérieur en Tunisie:</a:t>
            </a:r>
          </a:p>
          <a:p>
            <a:pPr algn="ctr"/>
            <a:r>
              <a:rPr lang="fr-FR" sz="1000" b="0" i="1" kern="1200" dirty="0">
                <a:solidFill>
                  <a:srgbClr val="FFFFFF"/>
                </a:solidFill>
                <a:effectLst/>
                <a:latin typeface="Trebuchet MS"/>
                <a:ea typeface="+mn-ea"/>
                <a:cs typeface="Trebuchet MS"/>
              </a:rPr>
              <a:t>vers une autonomie des universités</a:t>
            </a:r>
          </a:p>
          <a:p>
            <a:pPr algn="ctr"/>
            <a:r>
              <a:rPr lang="fr-FR" sz="1000" b="0" i="1" kern="1200" dirty="0">
                <a:solidFill>
                  <a:srgbClr val="FFFFFF"/>
                </a:solidFill>
                <a:effectLst/>
                <a:latin typeface="Trebuchet MS"/>
                <a:ea typeface="+mn-ea"/>
                <a:cs typeface="Trebuchet MS"/>
              </a:rPr>
              <a:t>et de nouveaux mécanismes d’assurance </a:t>
            </a:r>
            <a:r>
              <a:rPr lang="fr-FR" sz="1000" b="0" i="1" kern="1200" dirty="0" err="1">
                <a:solidFill>
                  <a:srgbClr val="FFFFFF"/>
                </a:solidFill>
                <a:effectLst/>
                <a:latin typeface="Trebuchet MS"/>
                <a:ea typeface="+mn-ea"/>
                <a:cs typeface="Trebuchet MS"/>
              </a:rPr>
              <a:t>qualitè</a:t>
            </a:r>
            <a:endParaRPr lang="it-IT" sz="1000" b="0" i="1" kern="1200" dirty="0">
              <a:solidFill>
                <a:srgbClr val="FFFFFF"/>
              </a:solidFill>
              <a:effectLst/>
              <a:latin typeface="Trebuchet MS"/>
              <a:ea typeface="+mn-ea"/>
              <a:cs typeface="Trebuchet MS"/>
            </a:endParaRPr>
          </a:p>
        </p:txBody>
      </p:sp>
      <p:sp>
        <p:nvSpPr>
          <p:cNvPr id="9" name="Rectangle 8"/>
          <p:cNvSpPr/>
          <p:nvPr userDrawn="1"/>
        </p:nvSpPr>
        <p:spPr>
          <a:xfrm>
            <a:off x="661121" y="6435516"/>
            <a:ext cx="2281937" cy="276999"/>
          </a:xfrm>
          <a:prstGeom prst="rect">
            <a:avLst/>
          </a:prstGeom>
        </p:spPr>
        <p:txBody>
          <a:bodyPr wrap="square">
            <a:spAutoFit/>
          </a:bodyPr>
          <a:lstStyle/>
          <a:p>
            <a:pPr marL="0" marR="0" indent="0" algn="l" defTabSz="521437" rtl="0" eaLnBrk="1" fontAlgn="auto" latinLnBrk="0" hangingPunct="1">
              <a:lnSpc>
                <a:spcPct val="100000"/>
              </a:lnSpc>
              <a:spcBef>
                <a:spcPts val="0"/>
              </a:spcBef>
              <a:spcAft>
                <a:spcPts val="0"/>
              </a:spcAft>
              <a:buClrTx/>
              <a:buSzTx/>
              <a:buFontTx/>
              <a:buNone/>
              <a:tabLst/>
              <a:defRPr/>
            </a:pPr>
            <a:r>
              <a:rPr lang="fr-FR" sz="1200" b="1" i="0" kern="1200" dirty="0" err="1">
                <a:solidFill>
                  <a:srgbClr val="FFFFFF"/>
                </a:solidFill>
                <a:effectLst/>
                <a:latin typeface="Trebuchet MS"/>
                <a:ea typeface="+mn-ea"/>
                <a:cs typeface="Trebuchet MS"/>
              </a:rPr>
              <a:t>www.sagesseproject.eu</a:t>
            </a:r>
            <a:endParaRPr lang="it-IT" sz="1200" b="1" i="0" kern="1200" dirty="0">
              <a:solidFill>
                <a:srgbClr val="FFFFFF"/>
              </a:solidFill>
              <a:effectLst/>
              <a:latin typeface="Trebuchet MS"/>
              <a:ea typeface="+mn-ea"/>
              <a:cs typeface="Trebuchet MS"/>
            </a:endParaRPr>
          </a:p>
        </p:txBody>
      </p:sp>
      <p:pic>
        <p:nvPicPr>
          <p:cNvPr id="10" name="Picture 3" descr="\\ksserver7\Dati\Lavori\UNIMED\materiali forniti\logo UE\eu_flag_co_funded_pos_[rgb]_left.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9332273" y="6141712"/>
            <a:ext cx="2587656" cy="5876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22543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angle 3"/>
          <p:cNvSpPr>
            <a:spLocks/>
          </p:cNvSpPr>
          <p:nvPr userDrawn="1"/>
        </p:nvSpPr>
        <p:spPr>
          <a:xfrm>
            <a:off x="0" y="5876071"/>
            <a:ext cx="12195835" cy="979345"/>
          </a:xfrm>
          <a:prstGeom prst="rect">
            <a:avLst/>
          </a:prstGeom>
          <a:solidFill>
            <a:srgbClr val="DFA11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userDrawn="1"/>
        </p:nvSpPr>
        <p:spPr>
          <a:xfrm>
            <a:off x="3560729" y="6044787"/>
            <a:ext cx="5079596" cy="707886"/>
          </a:xfrm>
          <a:prstGeom prst="rect">
            <a:avLst/>
          </a:prstGeom>
        </p:spPr>
        <p:txBody>
          <a:bodyPr wrap="square">
            <a:spAutoFit/>
          </a:bodyPr>
          <a:lstStyle/>
          <a:p>
            <a:pPr algn="ctr"/>
            <a:r>
              <a:rPr lang="fr-FR" sz="1000" b="0" i="1" kern="1200" dirty="0">
                <a:solidFill>
                  <a:srgbClr val="FFFFFF"/>
                </a:solidFill>
                <a:effectLst/>
                <a:latin typeface="Trebuchet MS"/>
                <a:ea typeface="+mn-ea"/>
                <a:cs typeface="Trebuchet MS"/>
              </a:rPr>
              <a:t>Amélioration de la gouvernance</a:t>
            </a:r>
          </a:p>
          <a:p>
            <a:pPr algn="ctr"/>
            <a:r>
              <a:rPr lang="fr-FR" sz="1000" b="0" i="1" kern="1200" dirty="0">
                <a:solidFill>
                  <a:srgbClr val="FFFFFF"/>
                </a:solidFill>
                <a:effectLst/>
                <a:latin typeface="Trebuchet MS"/>
                <a:ea typeface="+mn-ea"/>
                <a:cs typeface="Trebuchet MS"/>
              </a:rPr>
              <a:t>dans le système de l’Enseignement Supérieur en Tunisie:</a:t>
            </a:r>
          </a:p>
          <a:p>
            <a:pPr algn="ctr"/>
            <a:r>
              <a:rPr lang="fr-FR" sz="1000" b="0" i="1" kern="1200" dirty="0">
                <a:solidFill>
                  <a:srgbClr val="FFFFFF"/>
                </a:solidFill>
                <a:effectLst/>
                <a:latin typeface="Trebuchet MS"/>
                <a:ea typeface="+mn-ea"/>
                <a:cs typeface="Trebuchet MS"/>
              </a:rPr>
              <a:t>vers une autonomie des universités</a:t>
            </a:r>
          </a:p>
          <a:p>
            <a:pPr algn="ctr"/>
            <a:r>
              <a:rPr lang="fr-FR" sz="1000" b="0" i="1" kern="1200" dirty="0">
                <a:solidFill>
                  <a:srgbClr val="FFFFFF"/>
                </a:solidFill>
                <a:effectLst/>
                <a:latin typeface="Trebuchet MS"/>
                <a:ea typeface="+mn-ea"/>
                <a:cs typeface="Trebuchet MS"/>
              </a:rPr>
              <a:t>et de nouveaux mécanismes d’assurance </a:t>
            </a:r>
            <a:r>
              <a:rPr lang="fr-FR" sz="1000" b="0" i="1" kern="1200" dirty="0" err="1">
                <a:solidFill>
                  <a:srgbClr val="FFFFFF"/>
                </a:solidFill>
                <a:effectLst/>
                <a:latin typeface="Trebuchet MS"/>
                <a:ea typeface="+mn-ea"/>
                <a:cs typeface="Trebuchet MS"/>
              </a:rPr>
              <a:t>qualitè</a:t>
            </a:r>
            <a:endParaRPr lang="it-IT" sz="1000" b="0" i="1" kern="1200" dirty="0">
              <a:solidFill>
                <a:srgbClr val="FFFFFF"/>
              </a:solidFill>
              <a:effectLst/>
              <a:latin typeface="Trebuchet MS"/>
              <a:ea typeface="+mn-ea"/>
              <a:cs typeface="Trebuchet MS"/>
            </a:endParaRPr>
          </a:p>
        </p:txBody>
      </p:sp>
      <p:sp>
        <p:nvSpPr>
          <p:cNvPr id="6" name="Rectangle 5"/>
          <p:cNvSpPr/>
          <p:nvPr userDrawn="1"/>
        </p:nvSpPr>
        <p:spPr>
          <a:xfrm>
            <a:off x="661121" y="6435516"/>
            <a:ext cx="2281937" cy="276999"/>
          </a:xfrm>
          <a:prstGeom prst="rect">
            <a:avLst/>
          </a:prstGeom>
        </p:spPr>
        <p:txBody>
          <a:bodyPr wrap="square">
            <a:spAutoFit/>
          </a:bodyPr>
          <a:lstStyle/>
          <a:p>
            <a:pPr marL="0" marR="0" indent="0" algn="l" defTabSz="521437" rtl="0" eaLnBrk="1" fontAlgn="auto" latinLnBrk="0" hangingPunct="1">
              <a:lnSpc>
                <a:spcPct val="100000"/>
              </a:lnSpc>
              <a:spcBef>
                <a:spcPts val="0"/>
              </a:spcBef>
              <a:spcAft>
                <a:spcPts val="0"/>
              </a:spcAft>
              <a:buClrTx/>
              <a:buSzTx/>
              <a:buFontTx/>
              <a:buNone/>
              <a:tabLst/>
              <a:defRPr/>
            </a:pPr>
            <a:r>
              <a:rPr lang="fr-FR" sz="1200" b="1" i="0" kern="1200" dirty="0" err="1">
                <a:solidFill>
                  <a:srgbClr val="FFFFFF"/>
                </a:solidFill>
                <a:effectLst/>
                <a:latin typeface="Trebuchet MS"/>
                <a:ea typeface="+mn-ea"/>
                <a:cs typeface="Trebuchet MS"/>
              </a:rPr>
              <a:t>www.sagesseproject.eu</a:t>
            </a:r>
            <a:endParaRPr lang="it-IT" sz="1200" b="1" i="0" kern="1200" dirty="0">
              <a:solidFill>
                <a:srgbClr val="FFFFFF"/>
              </a:solidFill>
              <a:effectLst/>
              <a:latin typeface="Trebuchet MS"/>
              <a:ea typeface="+mn-ea"/>
              <a:cs typeface="Trebuchet MS"/>
            </a:endParaRPr>
          </a:p>
        </p:txBody>
      </p:sp>
      <p:pic>
        <p:nvPicPr>
          <p:cNvPr id="7" name="Picture 3" descr="\\ksserver7\Dati\Lavori\UNIMED\materiali forniti\logo UE\eu_flag_co_funded_pos_[rgb]_left.png"/>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9332273" y="6141712"/>
            <a:ext cx="2587656" cy="5876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1758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a:extLst>
              <a:ext uri="{FF2B5EF4-FFF2-40B4-BE49-F238E27FC236}">
                <a16:creationId xmlns:a16="http://schemas.microsoft.com/office/drawing/2014/main" id="{BFCDCBEA-C9FE-4CD3-85E2-D84CC26E937C}"/>
              </a:ext>
            </a:extLst>
          </p:cNvPr>
          <p:cNvSpPr>
            <a:spLocks noGrp="1"/>
          </p:cNvSpPr>
          <p:nvPr>
            <p:ph type="subTitle" idx="1"/>
          </p:nvPr>
        </p:nvSpPr>
        <p:spPr>
          <a:xfrm>
            <a:off x="2940896" y="4085302"/>
            <a:ext cx="8761596" cy="1681316"/>
          </a:xfrm>
        </p:spPr>
        <p:txBody>
          <a:bodyPr/>
          <a:lstStyle/>
          <a:p>
            <a:pPr algn="just"/>
            <a:r>
              <a:rPr lang="fr-FR" dirty="0"/>
              <a:t>Témoignage sur les bonnes pratiques de l’Université de Sfax en termes de mise en place et opérationnalisation des comités pour la qualité</a:t>
            </a:r>
            <a:endParaRPr lang="fr-FR" sz="2400" dirty="0">
              <a:solidFill>
                <a:schemeClr val="tx1"/>
              </a:solidFill>
              <a:latin typeface="Book Antiqua" charset="0"/>
              <a:ea typeface="Book Antiqua" charset="0"/>
              <a:cs typeface="Book Antiqua" charset="0"/>
            </a:endParaRPr>
          </a:p>
          <a:p>
            <a:pPr algn="just"/>
            <a:endParaRPr lang="fr-FR" sz="2400" b="1" dirty="0">
              <a:solidFill>
                <a:schemeClr val="tx1"/>
              </a:solidFill>
            </a:endParaRPr>
          </a:p>
        </p:txBody>
      </p:sp>
      <p:sp>
        <p:nvSpPr>
          <p:cNvPr id="3" name="Espace réservé du contenu 2">
            <a:extLst>
              <a:ext uri="{FF2B5EF4-FFF2-40B4-BE49-F238E27FC236}">
                <a16:creationId xmlns:a16="http://schemas.microsoft.com/office/drawing/2014/main" id="{072D7E88-4B7C-453A-A7E3-23BC108E436E}"/>
              </a:ext>
            </a:extLst>
          </p:cNvPr>
          <p:cNvSpPr>
            <a:spLocks noGrp="1"/>
          </p:cNvSpPr>
          <p:nvPr>
            <p:ph sz="quarter" idx="13"/>
          </p:nvPr>
        </p:nvSpPr>
        <p:spPr>
          <a:xfrm>
            <a:off x="2920181" y="2168013"/>
            <a:ext cx="8708571" cy="1967505"/>
          </a:xfrm>
        </p:spPr>
        <p:txBody>
          <a:bodyPr/>
          <a:lstStyle/>
          <a:p>
            <a:pPr algn="just"/>
            <a:r>
              <a:rPr lang="fr-FR" sz="4000" b="1" dirty="0"/>
              <a:t>Réseautage des Comités pour la Qualité :</a:t>
            </a:r>
            <a:r>
              <a:rPr lang="fr-FR" sz="4000" dirty="0"/>
              <a:t> </a:t>
            </a:r>
            <a:r>
              <a:rPr lang="fr-FR" sz="4000" b="1" dirty="0"/>
              <a:t>De la politique qualité à l’opérativité à travers le manuel qualité</a:t>
            </a:r>
            <a:endParaRPr lang="fr-FR" dirty="0"/>
          </a:p>
        </p:txBody>
      </p:sp>
    </p:spTree>
    <p:extLst>
      <p:ext uri="{BB962C8B-B14F-4D97-AF65-F5344CB8AC3E}">
        <p14:creationId xmlns:p14="http://schemas.microsoft.com/office/powerpoint/2010/main" val="1373040698"/>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82023" y="2050026"/>
            <a:ext cx="10684913" cy="3442466"/>
          </a:xfrm>
        </p:spPr>
        <p:txBody>
          <a:bodyPr/>
          <a:lstStyle/>
          <a:p>
            <a:r>
              <a:rPr lang="fr-FR" dirty="0"/>
              <a:t>2010-2013: Evaluation interne (AQI-UMED)</a:t>
            </a:r>
          </a:p>
          <a:p>
            <a:r>
              <a:rPr lang="fr-FR" dirty="0"/>
              <a:t>2010-2014: Evaluation externe AUF + </a:t>
            </a:r>
            <a:r>
              <a:rPr lang="fr-FR" dirty="0" err="1"/>
              <a:t>Fullbrighters</a:t>
            </a:r>
            <a:r>
              <a:rPr lang="fr-FR" dirty="0"/>
              <a:t> (</a:t>
            </a:r>
            <a:r>
              <a:rPr lang="fr-FR" sz="2000" dirty="0"/>
              <a:t>Expertise internationale</a:t>
            </a:r>
            <a:r>
              <a:rPr lang="fr-FR" dirty="0"/>
              <a:t>)</a:t>
            </a:r>
          </a:p>
          <a:p>
            <a:r>
              <a:rPr lang="fr-FR" dirty="0"/>
              <a:t>2015: Plan stratégique (avec ses mises à jour 2017, 2019)</a:t>
            </a:r>
          </a:p>
          <a:p>
            <a:r>
              <a:rPr lang="fr-FR" dirty="0"/>
              <a:t>2016: Passage à l’EPST</a:t>
            </a:r>
          </a:p>
          <a:p>
            <a:r>
              <a:rPr lang="fr-FR" dirty="0"/>
              <a:t>2018-maintenant: SAGESSE</a:t>
            </a:r>
          </a:p>
          <a:p>
            <a:r>
              <a:rPr lang="fr-FR" dirty="0"/>
              <a:t>PROMESSE: PAQ-RAIED-SMQ-</a:t>
            </a:r>
            <a:r>
              <a:rPr lang="fr-FR" dirty="0" err="1"/>
              <a:t>Usf</a:t>
            </a:r>
            <a:r>
              <a:rPr lang="fr-FR" dirty="0"/>
              <a:t>, PAQ-4C, PAQ-Collabora, PAQ-COVID</a:t>
            </a:r>
          </a:p>
        </p:txBody>
      </p:sp>
      <p:sp>
        <p:nvSpPr>
          <p:cNvPr id="3" name="Titre 2"/>
          <p:cNvSpPr>
            <a:spLocks noGrp="1"/>
          </p:cNvSpPr>
          <p:nvPr>
            <p:ph type="title"/>
          </p:nvPr>
        </p:nvSpPr>
        <p:spPr/>
        <p:txBody>
          <a:bodyPr/>
          <a:lstStyle/>
          <a:p>
            <a:r>
              <a:rPr lang="fr-FR" sz="2400" dirty="0"/>
              <a:t>Ambitions prometteuses…</a:t>
            </a:r>
          </a:p>
        </p:txBody>
      </p:sp>
    </p:spTree>
    <p:extLst>
      <p:ext uri="{BB962C8B-B14F-4D97-AF65-F5344CB8AC3E}">
        <p14:creationId xmlns:p14="http://schemas.microsoft.com/office/powerpoint/2010/main" val="2639741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dirty="0"/>
              <a:t>Le PAQ était toujours le levier de la qualité dans les EESR.</a:t>
            </a:r>
          </a:p>
          <a:p>
            <a:pPr algn="just"/>
            <a:r>
              <a:rPr lang="fr-FR" dirty="0"/>
              <a:t>Reprise des activités des </a:t>
            </a:r>
            <a:r>
              <a:rPr lang="fr-FR" dirty="0" err="1"/>
              <a:t>CpQ</a:t>
            </a:r>
            <a:r>
              <a:rPr lang="fr-FR" dirty="0"/>
              <a:t> à l’occasion de la conception, développement, mise en œuvre et évaluation de la nouvelle génération des projets PAQ</a:t>
            </a:r>
          </a:p>
          <a:p>
            <a:r>
              <a:rPr lang="fr-FR" dirty="0"/>
              <a:t>Redynamisation des </a:t>
            </a:r>
            <a:r>
              <a:rPr lang="fr-FR" dirty="0" err="1"/>
              <a:t>CpQ</a:t>
            </a:r>
            <a:r>
              <a:rPr lang="fr-FR" dirty="0"/>
              <a:t> avec des rôles et des attributions définies</a:t>
            </a:r>
          </a:p>
          <a:p>
            <a:r>
              <a:rPr lang="fr-FR" dirty="0"/>
              <a:t>Projet d’arrêté du président de l’Université en cours d’élaboration</a:t>
            </a:r>
          </a:p>
        </p:txBody>
      </p:sp>
      <p:sp>
        <p:nvSpPr>
          <p:cNvPr id="3" name="Titre 2"/>
          <p:cNvSpPr>
            <a:spLocks noGrp="1"/>
          </p:cNvSpPr>
          <p:nvPr>
            <p:ph type="title"/>
          </p:nvPr>
        </p:nvSpPr>
        <p:spPr/>
        <p:txBody>
          <a:bodyPr/>
          <a:lstStyle/>
          <a:p>
            <a:r>
              <a:rPr lang="fr-FR" dirty="0"/>
              <a:t>Propositions et perspectives</a:t>
            </a:r>
            <a:br>
              <a:rPr lang="fr-FR" dirty="0"/>
            </a:br>
            <a:endParaRPr lang="fr-FR" dirty="0"/>
          </a:p>
        </p:txBody>
      </p:sp>
    </p:spTree>
    <p:extLst>
      <p:ext uri="{BB962C8B-B14F-4D97-AF65-F5344CB8AC3E}">
        <p14:creationId xmlns:p14="http://schemas.microsoft.com/office/powerpoint/2010/main" val="749765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E114245-8F68-4EA7-BFA1-53C8BC034B14}"/>
              </a:ext>
            </a:extLst>
          </p:cNvPr>
          <p:cNvSpPr txBox="1"/>
          <p:nvPr/>
        </p:nvSpPr>
        <p:spPr>
          <a:xfrm>
            <a:off x="2090583" y="3370008"/>
            <a:ext cx="8423788" cy="587337"/>
          </a:xfrm>
          <a:prstGeom prst="rect">
            <a:avLst/>
          </a:prstGeom>
          <a:noFill/>
        </p:spPr>
        <p:txBody>
          <a:bodyPr wrap="square" rtlCol="0">
            <a:prstTxWarp prst="textPlain">
              <a:avLst/>
            </a:prstTxWarp>
            <a:spAutoFit/>
            <a:scene3d>
              <a:camera prst="orthographicFront"/>
              <a:lightRig rig="soft" dir="t">
                <a:rot lat="0" lon="0" rev="15600000"/>
              </a:lightRig>
            </a:scene3d>
            <a:sp3d extrusionH="57150" prstMaterial="softEdge">
              <a:bevelT w="25400" h="38100"/>
            </a:sp3d>
          </a:bodyPr>
          <a:lstStyle/>
          <a:p>
            <a:pPr algn="ctr"/>
            <a:r>
              <a:rPr lang="fr-FR" sz="2800" b="1" dirty="0">
                <a:ln/>
                <a:solidFill>
                  <a:schemeClr val="accent4"/>
                </a:solidFill>
                <a:latin typeface="Arial Rounded MT Bold" panose="020F0704030504030204" pitchFamily="34" charset="0"/>
              </a:rPr>
              <a:t>Merci pour votre écoute</a:t>
            </a:r>
          </a:p>
        </p:txBody>
      </p:sp>
      <p:sp>
        <p:nvSpPr>
          <p:cNvPr id="3" name="ZoneTexte 2">
            <a:extLst>
              <a:ext uri="{FF2B5EF4-FFF2-40B4-BE49-F238E27FC236}">
                <a16:creationId xmlns:a16="http://schemas.microsoft.com/office/drawing/2014/main" id="{F9A28CC7-2A2E-4F84-AAF2-675B20CB25BB}"/>
              </a:ext>
            </a:extLst>
          </p:cNvPr>
          <p:cNvSpPr txBox="1"/>
          <p:nvPr/>
        </p:nvSpPr>
        <p:spPr>
          <a:xfrm>
            <a:off x="4572002" y="4423861"/>
            <a:ext cx="2979177" cy="1323439"/>
          </a:xfrm>
          <a:prstGeom prst="rect">
            <a:avLst/>
          </a:prstGeom>
          <a:noFill/>
        </p:spPr>
        <p:txBody>
          <a:bodyPr wrap="square" rtlCol="0">
            <a:spAutoFit/>
          </a:bodyPr>
          <a:lstStyle/>
          <a:p>
            <a:pPr algn="ctr"/>
            <a:r>
              <a:rPr lang="fr-FR" sz="2000" b="1" dirty="0">
                <a:solidFill>
                  <a:schemeClr val="accent1"/>
                </a:solidFill>
                <a:latin typeface="Arial Black" panose="020B0A04020102020204" pitchFamily="34" charset="0"/>
              </a:rPr>
              <a:t>Equipe de travail</a:t>
            </a:r>
          </a:p>
          <a:p>
            <a:pPr marL="285750" indent="-285750">
              <a:buFont typeface="Wingdings" panose="05000000000000000000" pitchFamily="2" charset="2"/>
              <a:buChar char="§"/>
            </a:pPr>
            <a:r>
              <a:rPr lang="fr-FR" sz="2000" b="1" dirty="0"/>
              <a:t>Pr. </a:t>
            </a:r>
            <a:r>
              <a:rPr lang="fr-FR" sz="2000" b="1" dirty="0" err="1"/>
              <a:t>Abdelwahed</a:t>
            </a:r>
            <a:r>
              <a:rPr lang="fr-FR" sz="2000" b="1" dirty="0"/>
              <a:t> </a:t>
            </a:r>
            <a:r>
              <a:rPr lang="fr-FR" sz="2000" b="1" dirty="0" err="1"/>
              <a:t>Mokni</a:t>
            </a:r>
            <a:endParaRPr lang="fr-FR" sz="2000" b="1" dirty="0"/>
          </a:p>
          <a:p>
            <a:pPr marL="285750" indent="-285750">
              <a:buFont typeface="Wingdings" panose="05000000000000000000" pitchFamily="2" charset="2"/>
              <a:buChar char="§"/>
            </a:pPr>
            <a:r>
              <a:rPr lang="fr-FR" sz="2000" b="1" dirty="0"/>
              <a:t>M. Lotfi </a:t>
            </a:r>
            <a:r>
              <a:rPr lang="fr-FR" sz="2000" b="1" dirty="0" err="1"/>
              <a:t>Sellami</a:t>
            </a:r>
            <a:endParaRPr lang="fr-FR" sz="2000" b="1" dirty="0"/>
          </a:p>
          <a:p>
            <a:pPr marL="285750" indent="-285750">
              <a:buFont typeface="Wingdings" panose="05000000000000000000" pitchFamily="2" charset="2"/>
              <a:buChar char="§"/>
            </a:pPr>
            <a:r>
              <a:rPr lang="fr-FR" sz="2000" b="1" dirty="0"/>
              <a:t>M. </a:t>
            </a:r>
            <a:r>
              <a:rPr lang="fr-FR" sz="2000" b="1" dirty="0" err="1"/>
              <a:t>Néjib</a:t>
            </a:r>
            <a:r>
              <a:rPr lang="fr-FR" sz="2000" b="1" dirty="0"/>
              <a:t> </a:t>
            </a:r>
            <a:r>
              <a:rPr lang="fr-FR" sz="2000" b="1" dirty="0" err="1"/>
              <a:t>Bouthelja</a:t>
            </a:r>
            <a:r>
              <a:rPr lang="fr-FR" sz="2000" b="1" dirty="0"/>
              <a:t> </a:t>
            </a:r>
          </a:p>
        </p:txBody>
      </p:sp>
    </p:spTree>
    <p:extLst>
      <p:ext uri="{BB962C8B-B14F-4D97-AF65-F5344CB8AC3E}">
        <p14:creationId xmlns:p14="http://schemas.microsoft.com/office/powerpoint/2010/main" val="3071277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82024" y="2344994"/>
            <a:ext cx="10515600" cy="3188703"/>
          </a:xfrm>
        </p:spPr>
        <p:txBody>
          <a:bodyPr/>
          <a:lstStyle/>
          <a:p>
            <a:r>
              <a:rPr lang="fr-FR" dirty="0"/>
              <a:t>Cadre législatif</a:t>
            </a:r>
          </a:p>
          <a:p>
            <a:r>
              <a:rPr lang="fr-FR" dirty="0"/>
              <a:t>Constitution des </a:t>
            </a:r>
            <a:r>
              <a:rPr lang="fr-FR" dirty="0" err="1"/>
              <a:t>CpQ</a:t>
            </a:r>
            <a:endParaRPr lang="fr-FR" dirty="0"/>
          </a:p>
          <a:p>
            <a:r>
              <a:rPr lang="fr-FR" dirty="0"/>
              <a:t>Périmètre des activités des </a:t>
            </a:r>
            <a:r>
              <a:rPr lang="fr-FR" dirty="0" err="1"/>
              <a:t>CpQ</a:t>
            </a:r>
            <a:endParaRPr lang="fr-FR" dirty="0"/>
          </a:p>
          <a:p>
            <a:r>
              <a:rPr lang="fr-FR" dirty="0"/>
              <a:t>Constats</a:t>
            </a:r>
          </a:p>
          <a:p>
            <a:r>
              <a:rPr lang="fr-FR" dirty="0"/>
              <a:t>Ambitions prometteuses</a:t>
            </a:r>
          </a:p>
          <a:p>
            <a:r>
              <a:rPr lang="fr-FR" dirty="0"/>
              <a:t>Propositions et perspectives</a:t>
            </a:r>
          </a:p>
          <a:p>
            <a:endParaRPr lang="fr-FR" dirty="0"/>
          </a:p>
        </p:txBody>
      </p:sp>
      <p:sp>
        <p:nvSpPr>
          <p:cNvPr id="3" name="Titre 2"/>
          <p:cNvSpPr>
            <a:spLocks noGrp="1"/>
          </p:cNvSpPr>
          <p:nvPr>
            <p:ph type="title"/>
          </p:nvPr>
        </p:nvSpPr>
        <p:spPr/>
        <p:txBody>
          <a:bodyPr/>
          <a:lstStyle/>
          <a:p>
            <a:r>
              <a:rPr lang="fr-FR" dirty="0"/>
              <a:t>Plan de l’exposé</a:t>
            </a:r>
          </a:p>
        </p:txBody>
      </p:sp>
    </p:spTree>
    <p:extLst>
      <p:ext uri="{BB962C8B-B14F-4D97-AF65-F5344CB8AC3E}">
        <p14:creationId xmlns:p14="http://schemas.microsoft.com/office/powerpoint/2010/main" val="3904057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06829" y="1844739"/>
            <a:ext cx="11571513" cy="3810003"/>
          </a:xfrm>
        </p:spPr>
        <p:txBody>
          <a:bodyPr/>
          <a:lstStyle/>
          <a:p>
            <a:pPr algn="just"/>
            <a:r>
              <a:rPr lang="fr-FR" sz="1600" b="1" dirty="0">
                <a:solidFill>
                  <a:srgbClr val="000000"/>
                </a:solidFill>
                <a:latin typeface="Arial" panose="020B0604020202020204" pitchFamily="34" charset="0"/>
                <a:cs typeface="Arial" panose="020B0604020202020204" pitchFamily="34" charset="0"/>
              </a:rPr>
              <a:t>Dans le cadre de l’Université</a:t>
            </a:r>
          </a:p>
          <a:p>
            <a:pPr algn="just">
              <a:buFont typeface="Wingdings" panose="05000000000000000000" pitchFamily="2" charset="2"/>
              <a:buChar char="Ø"/>
            </a:pPr>
            <a:r>
              <a:rPr lang="fr-FR" sz="1600" b="1" dirty="0">
                <a:solidFill>
                  <a:srgbClr val="C00000"/>
                </a:solidFill>
                <a:latin typeface="Arial" panose="020B0604020202020204" pitchFamily="34" charset="0"/>
                <a:cs typeface="Arial" panose="020B0604020202020204" pitchFamily="34" charset="0"/>
              </a:rPr>
              <a:t>Art. 18 </a:t>
            </a:r>
            <a:r>
              <a:rPr lang="fr-FR" sz="1500" b="1" dirty="0">
                <a:solidFill>
                  <a:srgbClr val="C00000"/>
                </a:solidFill>
                <a:latin typeface="Arial" panose="020B0604020202020204" pitchFamily="34" charset="0"/>
                <a:cs typeface="Arial" panose="020B0604020202020204" pitchFamily="34" charset="0"/>
              </a:rPr>
              <a:t>- </a:t>
            </a:r>
            <a:r>
              <a:rPr lang="fr-FR" sz="1500" dirty="0">
                <a:solidFill>
                  <a:srgbClr val="000000"/>
                </a:solidFill>
                <a:latin typeface="Arial" panose="020B0604020202020204" pitchFamily="34" charset="0"/>
                <a:cs typeface="Arial" panose="020B0604020202020204" pitchFamily="34" charset="0"/>
              </a:rPr>
              <a:t>Le comité pour la qualité de l'université, créé conformément aux dispositions de l'article 22 de la loi relative à l'enseignement supérieur, se compose de</a:t>
            </a:r>
            <a:r>
              <a:rPr lang="fr-FR" sz="1600" dirty="0">
                <a:solidFill>
                  <a:srgbClr val="000000"/>
                </a:solidFill>
                <a:latin typeface="Arial" panose="020B0604020202020204" pitchFamily="34" charset="0"/>
                <a:cs typeface="Arial" panose="020B0604020202020204" pitchFamily="34" charset="0"/>
              </a:rPr>
              <a:t> : </a:t>
            </a:r>
          </a:p>
          <a:p>
            <a:pPr lvl="1" algn="just">
              <a:spcBef>
                <a:spcPts val="0"/>
              </a:spcBef>
              <a:buFont typeface="Wingdings" panose="05000000000000000000" pitchFamily="2" charset="2"/>
              <a:buChar char="Ø"/>
            </a:pPr>
            <a:r>
              <a:rPr lang="fr-FR" sz="1200" b="1" dirty="0">
                <a:solidFill>
                  <a:srgbClr val="000000"/>
                </a:solidFill>
                <a:latin typeface="Arial" panose="020B0604020202020204" pitchFamily="34" charset="0"/>
                <a:cs typeface="Arial" panose="020B0604020202020204" pitchFamily="34" charset="0"/>
              </a:rPr>
              <a:t>le vice-président de l'université : président du comité,</a:t>
            </a:r>
          </a:p>
          <a:p>
            <a:pPr lvl="1" algn="just">
              <a:spcBef>
                <a:spcPts val="0"/>
              </a:spcBef>
              <a:buFont typeface="Wingdings" panose="05000000000000000000" pitchFamily="2" charset="2"/>
              <a:buChar char="Ø"/>
            </a:pPr>
            <a:r>
              <a:rPr lang="fr-FR" sz="1200" b="1" dirty="0">
                <a:solidFill>
                  <a:srgbClr val="000000"/>
                </a:solidFill>
                <a:latin typeface="Arial" panose="020B0604020202020204" pitchFamily="34" charset="0"/>
                <a:cs typeface="Arial" panose="020B0604020202020204" pitchFamily="34" charset="0"/>
              </a:rPr>
              <a:t>les présidents des comités de qualité aux établissements d'enseignement supérieur et de recherche relevant de l'université,</a:t>
            </a:r>
          </a:p>
          <a:p>
            <a:pPr lvl="1" algn="just">
              <a:spcBef>
                <a:spcPts val="0"/>
              </a:spcBef>
              <a:buFont typeface="Wingdings" panose="05000000000000000000" pitchFamily="2" charset="2"/>
              <a:buChar char="Ø"/>
            </a:pPr>
            <a:r>
              <a:rPr lang="fr-FR" sz="1200" b="1" dirty="0">
                <a:solidFill>
                  <a:srgbClr val="000000"/>
                </a:solidFill>
                <a:latin typeface="Arial" panose="020B0604020202020204" pitchFamily="34" charset="0"/>
                <a:cs typeface="Arial" panose="020B0604020202020204" pitchFamily="34" charset="0"/>
              </a:rPr>
              <a:t> trois représentants de l'environnement économique et social, nommés par arrêté du ministre chargé de l'enseignement supérieur, sur proposition du président de l'université. </a:t>
            </a:r>
          </a:p>
          <a:p>
            <a:pPr marL="366713" lvl="1" indent="0" algn="just">
              <a:spcBef>
                <a:spcPts val="0"/>
              </a:spcBef>
              <a:buNone/>
            </a:pPr>
            <a:r>
              <a:rPr lang="fr-FR" sz="1500" dirty="0">
                <a:solidFill>
                  <a:srgbClr val="000000"/>
                </a:solidFill>
                <a:latin typeface="Arial" panose="020B0604020202020204" pitchFamily="34" charset="0"/>
                <a:cs typeface="Arial" panose="020B0604020202020204" pitchFamily="34" charset="0"/>
              </a:rPr>
              <a:t>Le secrétaire général de l'université est chargé de secrétariat du comité, il établit les procès-verbaux, en transmet des exemplaires au ministre chargé de l'enseignement supérieur et, le cas échéant, au ministre concerné, au président du comité et à ses membres dans un délai d'une semaine de la date de la réunion</a:t>
            </a:r>
            <a:r>
              <a:rPr lang="fr-FR" sz="1500" b="1" dirty="0">
                <a:solidFill>
                  <a:srgbClr val="000000"/>
                </a:solidFill>
                <a:latin typeface="Arial" panose="020B0604020202020204" pitchFamily="34" charset="0"/>
                <a:cs typeface="Arial" panose="020B0604020202020204" pitchFamily="34" charset="0"/>
              </a:rPr>
              <a:t>.</a:t>
            </a:r>
            <a:endParaRPr lang="fr-FR" sz="1500" b="1"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fr-FR" sz="1600" b="1" dirty="0">
                <a:solidFill>
                  <a:srgbClr val="C00000"/>
                </a:solidFill>
                <a:latin typeface="Arial" panose="020B0604020202020204" pitchFamily="34" charset="0"/>
                <a:cs typeface="Arial" panose="020B0604020202020204" pitchFamily="34" charset="0"/>
              </a:rPr>
              <a:t>Art. 19 - </a:t>
            </a:r>
            <a:r>
              <a:rPr lang="fr-FR" sz="1500" dirty="0">
                <a:solidFill>
                  <a:srgbClr val="000000"/>
                </a:solidFill>
                <a:latin typeface="Arial" panose="020B0604020202020204" pitchFamily="34" charset="0"/>
                <a:cs typeface="Arial" panose="020B0604020202020204" pitchFamily="34" charset="0"/>
              </a:rPr>
              <a:t>Le comité pour la qualité se réunit au moins une fois tous les deux mois, sur convocation du son président pour traiter des questions mentionnées à l'article 22 de la loi relative à l'enseignement supérieur. Les réunions du comité pour la qualité ne sont valables qu'en présence de la moitié de ses membres au moins. Faute de quorum, le comité se réunit obligatoirement dans un délai d'une semaine, quelque soit le nombre des membres présents. Le comité délibère sur les questions qui lui sont soumises par les établissements d'enseignement supérieur et de recherche relevant de l'université et émet son avis à la majorité des voix et soumet les projets joints des avis au ministère chargée de l'enseignement supérieur.</a:t>
            </a:r>
          </a:p>
        </p:txBody>
      </p:sp>
      <p:sp>
        <p:nvSpPr>
          <p:cNvPr id="3" name="Titre 2"/>
          <p:cNvSpPr>
            <a:spLocks noGrp="1"/>
          </p:cNvSpPr>
          <p:nvPr>
            <p:ph type="title"/>
          </p:nvPr>
        </p:nvSpPr>
        <p:spPr/>
        <p:txBody>
          <a:bodyPr/>
          <a:lstStyle/>
          <a:p>
            <a:r>
              <a:rPr lang="fr-FR" dirty="0"/>
              <a:t>Cadre législatif</a:t>
            </a:r>
          </a:p>
        </p:txBody>
      </p:sp>
    </p:spTree>
    <p:extLst>
      <p:ext uri="{BB962C8B-B14F-4D97-AF65-F5344CB8AC3E}">
        <p14:creationId xmlns:p14="http://schemas.microsoft.com/office/powerpoint/2010/main" val="2269424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b="1" dirty="0"/>
              <a:t>Dans le cadre des institutions universitaires</a:t>
            </a:r>
          </a:p>
          <a:p>
            <a:pPr marL="0" indent="0">
              <a:buNone/>
            </a:pPr>
            <a:r>
              <a:rPr lang="fr-FR" b="1" dirty="0">
                <a:solidFill>
                  <a:srgbClr val="C00000"/>
                </a:solidFill>
              </a:rPr>
              <a:t>Art. 41 - </a:t>
            </a:r>
            <a:r>
              <a:rPr lang="fr-FR" dirty="0"/>
              <a:t>Il est créé un comité pour la qualité à chaque établissement d'enseignement supérieur et de recherche. Sa composition et ses modalités de fonctionnement sont fixées par décision du président de l'université après avis du conseil scientifique de l'établissement.</a:t>
            </a:r>
          </a:p>
        </p:txBody>
      </p:sp>
      <p:sp>
        <p:nvSpPr>
          <p:cNvPr id="3" name="Titre 2"/>
          <p:cNvSpPr>
            <a:spLocks noGrp="1"/>
          </p:cNvSpPr>
          <p:nvPr>
            <p:ph type="title"/>
          </p:nvPr>
        </p:nvSpPr>
        <p:spPr/>
        <p:txBody>
          <a:bodyPr/>
          <a:lstStyle/>
          <a:p>
            <a:r>
              <a:rPr lang="fr-FR" dirty="0"/>
              <a:t>Cadre législatif</a:t>
            </a:r>
          </a:p>
        </p:txBody>
      </p:sp>
    </p:spTree>
    <p:extLst>
      <p:ext uri="{BB962C8B-B14F-4D97-AF65-F5344CB8AC3E}">
        <p14:creationId xmlns:p14="http://schemas.microsoft.com/office/powerpoint/2010/main" val="359886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714680" y="1948562"/>
            <a:ext cx="10515600" cy="3290975"/>
          </a:xfrm>
          <a:ln>
            <a:noFill/>
          </a:ln>
        </p:spPr>
        <p:style>
          <a:lnRef idx="2">
            <a:schemeClr val="dk1"/>
          </a:lnRef>
          <a:fillRef idx="1">
            <a:schemeClr val="lt1"/>
          </a:fillRef>
          <a:effectRef idx="0">
            <a:schemeClr val="dk1"/>
          </a:effectRef>
          <a:fontRef idx="minor">
            <a:schemeClr val="dk1"/>
          </a:fontRef>
        </p:style>
        <p:txBody>
          <a:bodyPr/>
          <a:lstStyle/>
          <a:p>
            <a:pPr algn="just"/>
            <a:r>
              <a:rPr lang="fr-FR" sz="2000" dirty="0"/>
              <a:t>Le </a:t>
            </a:r>
            <a:r>
              <a:rPr lang="fr-FR" sz="2000" dirty="0" err="1"/>
              <a:t>CpQ</a:t>
            </a:r>
            <a:r>
              <a:rPr lang="fr-FR" sz="2000" dirty="0"/>
              <a:t> est composé d’une panoplie d’enseignants, de partenaires socio-économiques, administratifs et dans quelques cas des représentants des étudiants (organisation non normalisée)</a:t>
            </a:r>
          </a:p>
          <a:p>
            <a:pPr algn="just"/>
            <a:r>
              <a:rPr lang="fr-FR" sz="2000" dirty="0"/>
              <a:t>La création du </a:t>
            </a:r>
            <a:r>
              <a:rPr lang="fr-FR" sz="2000" dirty="0" err="1"/>
              <a:t>CpQ</a:t>
            </a:r>
            <a:r>
              <a:rPr lang="fr-FR" sz="2000" dirty="0"/>
              <a:t> est institutionnalisée. Mais, les attributions et le champs d’action sont restés toujours aléatoires.</a:t>
            </a:r>
          </a:p>
          <a:p>
            <a:pPr algn="just"/>
            <a:r>
              <a:rPr lang="fr-FR" sz="2000" dirty="0"/>
              <a:t>Le chef de l’EESR, à travers une démarche basée sur le volontariat, le relationnel, le sentiment d’appartenance, la motivation morale, la disponibilité…etc., constitue le comité qualité</a:t>
            </a:r>
          </a:p>
          <a:p>
            <a:pPr algn="just"/>
            <a:r>
              <a:rPr lang="fr-FR" sz="2000" dirty="0"/>
              <a:t>Mandat: non défini. Mais, relativement lié au mandat du chef de l’EESR.</a:t>
            </a:r>
          </a:p>
          <a:p>
            <a:pPr algn="just"/>
            <a:endParaRPr lang="fr-FR" sz="2000" dirty="0"/>
          </a:p>
        </p:txBody>
      </p:sp>
      <p:sp>
        <p:nvSpPr>
          <p:cNvPr id="3" name="Titre 2"/>
          <p:cNvSpPr>
            <a:spLocks noGrp="1"/>
          </p:cNvSpPr>
          <p:nvPr>
            <p:ph type="title"/>
          </p:nvPr>
        </p:nvSpPr>
        <p:spPr/>
        <p:txBody>
          <a:bodyPr/>
          <a:lstStyle/>
          <a:p>
            <a:r>
              <a:rPr lang="fr-FR" dirty="0"/>
              <a:t>Constitution des </a:t>
            </a:r>
            <a:r>
              <a:rPr lang="fr-FR" dirty="0" err="1"/>
              <a:t>CpQ</a:t>
            </a:r>
            <a:endParaRPr lang="fr-FR" dirty="0"/>
          </a:p>
        </p:txBody>
      </p:sp>
      <p:sp>
        <p:nvSpPr>
          <p:cNvPr id="4" name="ZoneTexte 3"/>
          <p:cNvSpPr txBox="1"/>
          <p:nvPr/>
        </p:nvSpPr>
        <p:spPr>
          <a:xfrm>
            <a:off x="1678066" y="5275129"/>
            <a:ext cx="8588829" cy="461665"/>
          </a:xfrm>
          <a:prstGeom prst="rect">
            <a:avLst/>
          </a:prstGeom>
          <a:solidFill>
            <a:srgbClr val="C00000"/>
          </a:solidFill>
          <a:scene3d>
            <a:camera prst="orthographicFront"/>
            <a:lightRig rig="threePt" dir="t"/>
          </a:scene3d>
          <a:sp3d>
            <a:bevelT prst="convex"/>
          </a:sp3d>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fr-FR" sz="2400" b="1" dirty="0"/>
              <a:t>Constat: décalage entre les attentes et les résultats</a:t>
            </a:r>
          </a:p>
        </p:txBody>
      </p:sp>
    </p:spTree>
    <p:extLst>
      <p:ext uri="{BB962C8B-B14F-4D97-AF65-F5344CB8AC3E}">
        <p14:creationId xmlns:p14="http://schemas.microsoft.com/office/powerpoint/2010/main" val="3599191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19792" y="2143786"/>
            <a:ext cx="11057692" cy="3345668"/>
          </a:xfrm>
        </p:spPr>
        <p:txBody>
          <a:bodyPr/>
          <a:lstStyle/>
          <a:p>
            <a:r>
              <a:rPr lang="fr-FR" dirty="0"/>
              <a:t>Au niveau de l’EESR et au niveau de l’Université</a:t>
            </a:r>
          </a:p>
          <a:p>
            <a:pPr lvl="1"/>
            <a:r>
              <a:rPr lang="fr-FR" b="1" dirty="0"/>
              <a:t>Fixation des critères pour l’examen des dossiers de candidature dans le cadre du PAQ-Enseignement </a:t>
            </a:r>
          </a:p>
          <a:p>
            <a:pPr lvl="1"/>
            <a:r>
              <a:rPr lang="fr-FR" b="1" dirty="0"/>
              <a:t>Classement des dossiers de candidature selon les critères de sélection prédéfinis</a:t>
            </a:r>
          </a:p>
          <a:p>
            <a:pPr lvl="1"/>
            <a:r>
              <a:rPr lang="fr-FR" b="1" dirty="0"/>
              <a:t>Validation des dossiers retenus </a:t>
            </a:r>
          </a:p>
          <a:p>
            <a:pPr>
              <a:buFont typeface="Wingdings" panose="05000000000000000000" pitchFamily="2" charset="2"/>
              <a:buChar char="Ø"/>
            </a:pPr>
            <a:r>
              <a:rPr lang="fr-FR" dirty="0"/>
              <a:t>Sauf pour le cas de l’Université, le </a:t>
            </a:r>
            <a:r>
              <a:rPr lang="fr-FR" dirty="0" err="1"/>
              <a:t>CpQ</a:t>
            </a:r>
            <a:r>
              <a:rPr lang="fr-FR" dirty="0"/>
              <a:t> a contribué à la mise en place du projet (Capacité de gestion)</a:t>
            </a:r>
          </a:p>
          <a:p>
            <a:pPr marL="366713" lvl="1" indent="0">
              <a:buNone/>
            </a:pPr>
            <a:endParaRPr lang="fr-FR" dirty="0"/>
          </a:p>
        </p:txBody>
      </p:sp>
      <p:sp>
        <p:nvSpPr>
          <p:cNvPr id="3" name="Titre 2"/>
          <p:cNvSpPr>
            <a:spLocks noGrp="1"/>
          </p:cNvSpPr>
          <p:nvPr>
            <p:ph type="title"/>
          </p:nvPr>
        </p:nvSpPr>
        <p:spPr>
          <a:xfrm>
            <a:off x="682024" y="1368546"/>
            <a:ext cx="10684914" cy="479231"/>
          </a:xfrm>
        </p:spPr>
        <p:txBody>
          <a:bodyPr/>
          <a:lstStyle/>
          <a:p>
            <a:r>
              <a:rPr lang="fr-FR" dirty="0"/>
              <a:t>Périmètre des activités des </a:t>
            </a:r>
            <a:r>
              <a:rPr lang="fr-FR" dirty="0" err="1"/>
              <a:t>CpQ</a:t>
            </a:r>
            <a:r>
              <a:rPr lang="fr-FR" dirty="0"/>
              <a:t> (1/3)</a:t>
            </a:r>
          </a:p>
        </p:txBody>
      </p:sp>
    </p:spTree>
    <p:extLst>
      <p:ext uri="{BB962C8B-B14F-4D97-AF65-F5344CB8AC3E}">
        <p14:creationId xmlns:p14="http://schemas.microsoft.com/office/powerpoint/2010/main" val="749765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96772" y="2138516"/>
            <a:ext cx="10515600" cy="3558574"/>
          </a:xfrm>
        </p:spPr>
        <p:txBody>
          <a:bodyPr/>
          <a:lstStyle/>
          <a:p>
            <a:pPr algn="just"/>
            <a:r>
              <a:rPr lang="fr-FR" dirty="0"/>
              <a:t>Sujets principalement pédagogiques (formation des formateurs, pédagogie universitaire, réforme de l’offre de formation).</a:t>
            </a:r>
          </a:p>
          <a:p>
            <a:pPr algn="just"/>
            <a:r>
              <a:rPr lang="fr-FR" dirty="0"/>
              <a:t>Accompagnement et examen de la mise en place des projets PAQ. </a:t>
            </a:r>
          </a:p>
          <a:p>
            <a:pPr algn="just"/>
            <a:r>
              <a:rPr lang="fr-FR" dirty="0"/>
              <a:t>Fixation des critères d’approbation des sujets:</a:t>
            </a:r>
          </a:p>
          <a:p>
            <a:pPr lvl="1" algn="just"/>
            <a:r>
              <a:rPr lang="fr-FR" b="1" dirty="0"/>
              <a:t>Caractère innovateur</a:t>
            </a:r>
          </a:p>
          <a:p>
            <a:pPr lvl="1" algn="just"/>
            <a:r>
              <a:rPr lang="fr-FR" b="1" dirty="0"/>
              <a:t>Complémentarité de l’équipe et rayonnement de l’EESR</a:t>
            </a:r>
          </a:p>
          <a:p>
            <a:pPr lvl="1" algn="just"/>
            <a:r>
              <a:rPr lang="fr-FR" b="1" dirty="0"/>
              <a:t>L’impact sur la pédagogie et les performances scientifiques de l’EESR</a:t>
            </a:r>
          </a:p>
          <a:p>
            <a:pPr lvl="1" algn="just"/>
            <a:r>
              <a:rPr lang="fr-FR" b="1" dirty="0"/>
              <a:t>La valorisation des efforts et l’implication des parties prenantes</a:t>
            </a:r>
          </a:p>
          <a:p>
            <a:pPr marL="0" indent="0" algn="just">
              <a:buNone/>
            </a:pPr>
            <a:endParaRPr lang="fr-FR" sz="2800" dirty="0"/>
          </a:p>
        </p:txBody>
      </p:sp>
      <p:sp>
        <p:nvSpPr>
          <p:cNvPr id="3" name="Titre 2"/>
          <p:cNvSpPr>
            <a:spLocks noGrp="1"/>
          </p:cNvSpPr>
          <p:nvPr>
            <p:ph type="title"/>
          </p:nvPr>
        </p:nvSpPr>
        <p:spPr/>
        <p:txBody>
          <a:bodyPr/>
          <a:lstStyle/>
          <a:p>
            <a:r>
              <a:rPr lang="fr-FR" dirty="0"/>
              <a:t>Périmètre des activités (2/3)</a:t>
            </a:r>
          </a:p>
        </p:txBody>
      </p:sp>
    </p:spTree>
    <p:extLst>
      <p:ext uri="{BB962C8B-B14F-4D97-AF65-F5344CB8AC3E}">
        <p14:creationId xmlns:p14="http://schemas.microsoft.com/office/powerpoint/2010/main" val="1742536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82024" y="2138516"/>
            <a:ext cx="10515600" cy="3543826"/>
          </a:xfrm>
        </p:spPr>
        <p:txBody>
          <a:bodyPr/>
          <a:lstStyle/>
          <a:p>
            <a:r>
              <a:rPr lang="fr-FR" dirty="0"/>
              <a:t>Exemples de projets:</a:t>
            </a:r>
          </a:p>
          <a:p>
            <a:pPr lvl="1"/>
            <a:r>
              <a:rPr lang="fr-FR" b="1" dirty="0"/>
              <a:t>Utilisation des nouvelles techniques pédagogiques dans l’apprentissage pratique (en formation médicale (centre de simulation)) </a:t>
            </a:r>
          </a:p>
          <a:p>
            <a:pPr lvl="1"/>
            <a:r>
              <a:rPr lang="fr-FR" b="1" dirty="0"/>
              <a:t>Création d’un centre de documentation numérique et de formation pédagogique  (FLSHS)</a:t>
            </a:r>
          </a:p>
          <a:p>
            <a:pPr lvl="1"/>
            <a:r>
              <a:rPr lang="fr-FR" b="1" dirty="0"/>
              <a:t>Création d’une plateforme d’initiation au concept de développement durable (ISBS)</a:t>
            </a:r>
          </a:p>
          <a:p>
            <a:r>
              <a:rPr lang="fr-FR" dirty="0"/>
              <a:t>Exemples d’EESR bénéficiaires: FLSHS, FMS, ENIS, ISIMS, FSEGS, IHECS, l’Université de Sfax, ISAMS…etc.</a:t>
            </a:r>
          </a:p>
          <a:p>
            <a:endParaRPr lang="fr-FR" sz="2800" dirty="0"/>
          </a:p>
          <a:p>
            <a:endParaRPr lang="fr-FR" sz="2800" dirty="0"/>
          </a:p>
        </p:txBody>
      </p:sp>
      <p:sp>
        <p:nvSpPr>
          <p:cNvPr id="3" name="Titre 2"/>
          <p:cNvSpPr>
            <a:spLocks noGrp="1"/>
          </p:cNvSpPr>
          <p:nvPr>
            <p:ph type="title"/>
          </p:nvPr>
        </p:nvSpPr>
        <p:spPr/>
        <p:txBody>
          <a:bodyPr/>
          <a:lstStyle/>
          <a:p>
            <a:r>
              <a:rPr lang="fr-FR" dirty="0"/>
              <a:t>Périmètre des activités (3/3)</a:t>
            </a:r>
          </a:p>
        </p:txBody>
      </p:sp>
    </p:spTree>
    <p:extLst>
      <p:ext uri="{BB962C8B-B14F-4D97-AF65-F5344CB8AC3E}">
        <p14:creationId xmlns:p14="http://schemas.microsoft.com/office/powerpoint/2010/main" val="1329435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82024" y="2418735"/>
            <a:ext cx="10515600" cy="3114962"/>
          </a:xfrm>
        </p:spPr>
        <p:txBody>
          <a:bodyPr/>
          <a:lstStyle/>
          <a:p>
            <a:r>
              <a:rPr lang="fr-FR" sz="2800" dirty="0"/>
              <a:t>Une quinzaine de projets ont été accompagnés par les </a:t>
            </a:r>
            <a:r>
              <a:rPr lang="fr-FR" sz="2800" dirty="0" err="1"/>
              <a:t>CpQ</a:t>
            </a:r>
            <a:endParaRPr lang="fr-FR" sz="2800" dirty="0"/>
          </a:p>
          <a:p>
            <a:r>
              <a:rPr lang="fr-FR" sz="2800" dirty="0"/>
              <a:t>Un relâchement pour la période 2011-2015</a:t>
            </a:r>
          </a:p>
          <a:p>
            <a:r>
              <a:rPr lang="fr-FR" sz="2800" dirty="0"/>
              <a:t>Redynamisation des </a:t>
            </a:r>
            <a:r>
              <a:rPr lang="fr-FR" sz="2800" dirty="0" err="1"/>
              <a:t>CpQ</a:t>
            </a:r>
            <a:r>
              <a:rPr lang="fr-FR" sz="2800" dirty="0"/>
              <a:t> à partir de 2015</a:t>
            </a:r>
          </a:p>
          <a:p>
            <a:endParaRPr lang="fr-FR" sz="2800" dirty="0"/>
          </a:p>
          <a:p>
            <a:endParaRPr lang="fr-FR" sz="2800" dirty="0"/>
          </a:p>
        </p:txBody>
      </p:sp>
      <p:sp>
        <p:nvSpPr>
          <p:cNvPr id="3" name="Titre 2"/>
          <p:cNvSpPr>
            <a:spLocks noGrp="1"/>
          </p:cNvSpPr>
          <p:nvPr>
            <p:ph type="title"/>
          </p:nvPr>
        </p:nvSpPr>
        <p:spPr/>
        <p:txBody>
          <a:bodyPr/>
          <a:lstStyle/>
          <a:p>
            <a:r>
              <a:rPr lang="fr-FR" dirty="0"/>
              <a:t>Constats</a:t>
            </a:r>
          </a:p>
        </p:txBody>
      </p:sp>
    </p:spTree>
    <p:extLst>
      <p:ext uri="{BB962C8B-B14F-4D97-AF65-F5344CB8AC3E}">
        <p14:creationId xmlns:p14="http://schemas.microsoft.com/office/powerpoint/2010/main" val="400663326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spPr>
      <a:bodyPr anchor="ctr"/>
      <a:lstStyle>
        <a:defPPr algn="ctr" fontAlgn="auto">
          <a:spcBef>
            <a:spcPts val="0"/>
          </a:spcBef>
          <a:spcAft>
            <a:spcPts val="0"/>
          </a:spcAft>
          <a:defRPr b="1" dirty="0">
            <a:latin typeface="Garamond" pitchFamily="18" charset="0"/>
          </a:defRPr>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7443</TotalTime>
  <Words>867</Words>
  <Application>Microsoft Office PowerPoint</Application>
  <PresentationFormat>Widescreen</PresentationFormat>
  <Paragraphs>68</Paragraphs>
  <Slides>12</Slides>
  <Notes>1</Notes>
  <HiddenSlides>0</HiddenSlides>
  <MMClips>0</MMClips>
  <ScaleCrop>false</ScaleCrop>
  <HeadingPairs>
    <vt:vector size="6" baseType="variant">
      <vt:variant>
        <vt:lpstr>Caratteri utilizzati</vt:lpstr>
      </vt:variant>
      <vt:variant>
        <vt:i4>10</vt:i4>
      </vt:variant>
      <vt:variant>
        <vt:lpstr>Tema</vt:lpstr>
      </vt:variant>
      <vt:variant>
        <vt:i4>1</vt:i4>
      </vt:variant>
      <vt:variant>
        <vt:lpstr>Titoli diapositive</vt:lpstr>
      </vt:variant>
      <vt:variant>
        <vt:i4>12</vt:i4>
      </vt:variant>
    </vt:vector>
  </HeadingPairs>
  <TitlesOfParts>
    <vt:vector size="23" baseType="lpstr">
      <vt:lpstr>Arial</vt:lpstr>
      <vt:lpstr>Arial Black</vt:lpstr>
      <vt:lpstr>Arial Rounded MT Bold</vt:lpstr>
      <vt:lpstr>Book Antiqua</vt:lpstr>
      <vt:lpstr>Calibri</vt:lpstr>
      <vt:lpstr>Calibri Light</vt:lpstr>
      <vt:lpstr>Tahoma</vt:lpstr>
      <vt:lpstr>Trebuchet MS</vt:lpstr>
      <vt:lpstr>Wingdings</vt:lpstr>
      <vt:lpstr>Wingdings 2</vt:lpstr>
      <vt:lpstr>Thème Office</vt:lpstr>
      <vt:lpstr>Presentazione standard di PowerPoint</vt:lpstr>
      <vt:lpstr>Plan de l’exposé</vt:lpstr>
      <vt:lpstr>Cadre législatif</vt:lpstr>
      <vt:lpstr>Cadre législatif</vt:lpstr>
      <vt:lpstr>Constitution des CpQ</vt:lpstr>
      <vt:lpstr>Périmètre des activités des CpQ (1/3)</vt:lpstr>
      <vt:lpstr>Périmètre des activités (2/3)</vt:lpstr>
      <vt:lpstr>Périmètre des activités (3/3)</vt:lpstr>
      <vt:lpstr>Constats</vt:lpstr>
      <vt:lpstr>Ambitions prometteuses…</vt:lpstr>
      <vt:lpstr>Propositions et perspectives </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nabil jelali</dc:creator>
  <cp:lastModifiedBy>utente</cp:lastModifiedBy>
  <cp:revision>424</cp:revision>
  <cp:lastPrinted>2021-04-29T10:24:45Z</cp:lastPrinted>
  <dcterms:created xsi:type="dcterms:W3CDTF">2019-09-17T23:41:27Z</dcterms:created>
  <dcterms:modified xsi:type="dcterms:W3CDTF">2021-05-04T14:55:38Z</dcterms:modified>
</cp:coreProperties>
</file>